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305" r:id="rId4"/>
    <p:sldId id="301" r:id="rId5"/>
    <p:sldId id="265" r:id="rId6"/>
  </p:sldIdLst>
  <p:sldSz cx="9906000" cy="6858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18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55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25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86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24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72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11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81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27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5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80B94-CCCF-44D9-8D63-17A27211EFAB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62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2D78C43-2C7D-4B39-8777-C7BBB782F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220351"/>
            <a:ext cx="8543925" cy="1077020"/>
          </a:xfrm>
        </p:spPr>
        <p:txBody>
          <a:bodyPr>
            <a:normAutofit/>
          </a:bodyPr>
          <a:lstStyle/>
          <a:p>
            <a:r>
              <a:rPr lang="en-GB" dirty="0"/>
              <a:t>Testing Acid–Base Indicator Colours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FDF7BD7-8AB7-48C6-A7A4-E0AAA2261022}"/>
              </a:ext>
            </a:extLst>
          </p:cNvPr>
          <p:cNvGrpSpPr/>
          <p:nvPr/>
        </p:nvGrpSpPr>
        <p:grpSpPr>
          <a:xfrm>
            <a:off x="861821" y="1126141"/>
            <a:ext cx="7852329" cy="4473085"/>
            <a:chOff x="811487" y="1017084"/>
            <a:chExt cx="7852329" cy="447308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49B227E-666C-4549-A142-9B3B0C27D45E}"/>
                </a:ext>
              </a:extLst>
            </p:cNvPr>
            <p:cNvSpPr txBox="1"/>
            <p:nvPr/>
          </p:nvSpPr>
          <p:spPr>
            <a:xfrm>
              <a:off x="3079474" y="1708911"/>
              <a:ext cx="1658178" cy="542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63" dirty="0"/>
                <a:t>0.02M hydrochloric acid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29A61C3-3BA0-4DE2-A036-FB9A124E2760}"/>
                </a:ext>
              </a:extLst>
            </p:cNvPr>
            <p:cNvSpPr txBox="1"/>
            <p:nvPr/>
          </p:nvSpPr>
          <p:spPr>
            <a:xfrm>
              <a:off x="7005638" y="1713357"/>
              <a:ext cx="1658178" cy="542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63" dirty="0"/>
                <a:t>0.02M sodium hydroxide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7EF78CE-7AEE-4CA5-8763-DE5468A1F56E}"/>
                </a:ext>
              </a:extLst>
            </p:cNvPr>
            <p:cNvSpPr txBox="1"/>
            <p:nvPr/>
          </p:nvSpPr>
          <p:spPr>
            <a:xfrm>
              <a:off x="994738" y="5016088"/>
              <a:ext cx="1975816" cy="31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63" dirty="0"/>
                <a:t>Litmus solution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B6879D-B14E-4402-AD90-960E21AF66B1}"/>
                </a:ext>
              </a:extLst>
            </p:cNvPr>
            <p:cNvSpPr txBox="1"/>
            <p:nvPr/>
          </p:nvSpPr>
          <p:spPr>
            <a:xfrm>
              <a:off x="994738" y="2596165"/>
              <a:ext cx="1975816" cy="31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63" dirty="0"/>
                <a:t>Methyl orange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15D50DF-7433-4698-AEE0-A2FDCE7CAECB}"/>
                </a:ext>
              </a:extLst>
            </p:cNvPr>
            <p:cNvSpPr txBox="1"/>
            <p:nvPr/>
          </p:nvSpPr>
          <p:spPr>
            <a:xfrm>
              <a:off x="994738" y="4209447"/>
              <a:ext cx="2115792" cy="31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63" dirty="0"/>
                <a:t>Phenolphthalein)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AEB0BFC-AF2A-4982-8D0A-44255EB471FA}"/>
                </a:ext>
              </a:extLst>
            </p:cNvPr>
            <p:cNvSpPr txBox="1"/>
            <p:nvPr/>
          </p:nvSpPr>
          <p:spPr>
            <a:xfrm>
              <a:off x="5434181" y="1730533"/>
              <a:ext cx="1167953" cy="7677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63" dirty="0"/>
                <a:t>Tap Water of pH Buffer 7 </a:t>
              </a:r>
              <a:br>
                <a:rPr lang="en-GB" sz="1463" dirty="0"/>
              </a:br>
              <a:endParaRPr lang="en-GB" sz="1463" dirty="0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D3F00B2-FFA9-4412-B5F3-EAFBF6ECFC29}"/>
                </a:ext>
              </a:extLst>
            </p:cNvPr>
            <p:cNvGrpSpPr/>
            <p:nvPr/>
          </p:nvGrpSpPr>
          <p:grpSpPr>
            <a:xfrm>
              <a:off x="3475382" y="2508846"/>
              <a:ext cx="4521931" cy="611464"/>
              <a:chOff x="3475383" y="2508846"/>
              <a:chExt cx="4521931" cy="611464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B77A812E-FA46-400E-B030-4FFD93B12AF0}"/>
                  </a:ext>
                </a:extLst>
              </p:cNvPr>
              <p:cNvSpPr/>
              <p:nvPr/>
            </p:nvSpPr>
            <p:spPr>
              <a:xfrm>
                <a:off x="3475383" y="2508846"/>
                <a:ext cx="585000" cy="58500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A1516348-6302-4963-9C93-3B0588AA0A8F}"/>
                  </a:ext>
                </a:extLst>
              </p:cNvPr>
              <p:cNvSpPr/>
              <p:nvPr/>
            </p:nvSpPr>
            <p:spPr>
              <a:xfrm>
                <a:off x="7412314" y="2517834"/>
                <a:ext cx="585000" cy="58500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55F27C93-4077-40D0-8BE7-480A6A8C1873}"/>
                  </a:ext>
                </a:extLst>
              </p:cNvPr>
              <p:cNvSpPr/>
              <p:nvPr/>
            </p:nvSpPr>
            <p:spPr>
              <a:xfrm>
                <a:off x="5553119" y="2535310"/>
                <a:ext cx="585000" cy="58500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</p:grp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AE4C49A-38E1-4A6E-8714-1EE62AABD9E2}"/>
                </a:ext>
              </a:extLst>
            </p:cNvPr>
            <p:cNvSpPr txBox="1"/>
            <p:nvPr/>
          </p:nvSpPr>
          <p:spPr>
            <a:xfrm>
              <a:off x="811487" y="1017084"/>
              <a:ext cx="76781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Insert the sheet into a plastic folder and put the drops on the plastic. Place 1 drop of the indicator in each of the circles along the row. Now add 1 drop of the reagent shown at the head of the column.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141D1FA-1EEB-4A01-909C-F7A51D5AC0B3}"/>
                </a:ext>
              </a:extLst>
            </p:cNvPr>
            <p:cNvSpPr txBox="1"/>
            <p:nvPr/>
          </p:nvSpPr>
          <p:spPr>
            <a:xfrm>
              <a:off x="994738" y="3402806"/>
              <a:ext cx="1975816" cy="31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63" dirty="0"/>
                <a:t>Bromothymol blue</a:t>
              </a: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3FDD892-D245-4AFC-B0C5-A48AA8603120}"/>
                </a:ext>
              </a:extLst>
            </p:cNvPr>
            <p:cNvGrpSpPr/>
            <p:nvPr/>
          </p:nvGrpSpPr>
          <p:grpSpPr>
            <a:xfrm>
              <a:off x="3475382" y="3298799"/>
              <a:ext cx="4521931" cy="611464"/>
              <a:chOff x="3475383" y="2508846"/>
              <a:chExt cx="4521931" cy="611464"/>
            </a:xfrm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9A84D853-C6AE-44B6-9B0B-9952B9669189}"/>
                  </a:ext>
                </a:extLst>
              </p:cNvPr>
              <p:cNvSpPr/>
              <p:nvPr/>
            </p:nvSpPr>
            <p:spPr>
              <a:xfrm>
                <a:off x="3475383" y="2508846"/>
                <a:ext cx="585000" cy="58500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E96D1202-42D5-4F3B-9687-3CB396E45C80}"/>
                  </a:ext>
                </a:extLst>
              </p:cNvPr>
              <p:cNvSpPr/>
              <p:nvPr/>
            </p:nvSpPr>
            <p:spPr>
              <a:xfrm>
                <a:off x="7412314" y="2517834"/>
                <a:ext cx="585000" cy="58500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9C34EF77-33B5-4171-BC37-4078EC477B1E}"/>
                  </a:ext>
                </a:extLst>
              </p:cNvPr>
              <p:cNvSpPr/>
              <p:nvPr/>
            </p:nvSpPr>
            <p:spPr>
              <a:xfrm>
                <a:off x="5553119" y="2535310"/>
                <a:ext cx="585000" cy="58500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8DC15B0F-F8AC-42C9-8E8E-A2C22E740826}"/>
                </a:ext>
              </a:extLst>
            </p:cNvPr>
            <p:cNvGrpSpPr/>
            <p:nvPr/>
          </p:nvGrpSpPr>
          <p:grpSpPr>
            <a:xfrm>
              <a:off x="3475382" y="4088752"/>
              <a:ext cx="4521931" cy="611464"/>
              <a:chOff x="3475383" y="2508846"/>
              <a:chExt cx="4521931" cy="611464"/>
            </a:xfrm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E8C5C86A-518C-4AD9-A578-98D11ACB2CA6}"/>
                  </a:ext>
                </a:extLst>
              </p:cNvPr>
              <p:cNvSpPr/>
              <p:nvPr/>
            </p:nvSpPr>
            <p:spPr>
              <a:xfrm>
                <a:off x="3475383" y="2508846"/>
                <a:ext cx="585000" cy="58500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174CF9BC-2D99-493A-9CCD-7C46AC4E64B8}"/>
                  </a:ext>
                </a:extLst>
              </p:cNvPr>
              <p:cNvSpPr/>
              <p:nvPr/>
            </p:nvSpPr>
            <p:spPr>
              <a:xfrm>
                <a:off x="7412314" y="2517834"/>
                <a:ext cx="585000" cy="58500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78941A14-AC5A-4696-BCC2-20F4C89D59BE}"/>
                  </a:ext>
                </a:extLst>
              </p:cNvPr>
              <p:cNvSpPr/>
              <p:nvPr/>
            </p:nvSpPr>
            <p:spPr>
              <a:xfrm>
                <a:off x="5553119" y="2535310"/>
                <a:ext cx="585000" cy="58500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737C1F6C-A4B6-4DB0-BBBB-97EB002B9A45}"/>
                </a:ext>
              </a:extLst>
            </p:cNvPr>
            <p:cNvGrpSpPr/>
            <p:nvPr/>
          </p:nvGrpSpPr>
          <p:grpSpPr>
            <a:xfrm>
              <a:off x="3475382" y="4878705"/>
              <a:ext cx="4521931" cy="611464"/>
              <a:chOff x="3475383" y="2508846"/>
              <a:chExt cx="4521931" cy="611464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47757EAC-2187-4E3C-918E-4F043801CD14}"/>
                  </a:ext>
                </a:extLst>
              </p:cNvPr>
              <p:cNvSpPr/>
              <p:nvPr/>
            </p:nvSpPr>
            <p:spPr>
              <a:xfrm>
                <a:off x="3475383" y="2508846"/>
                <a:ext cx="585000" cy="58500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5C06B501-D679-4D98-B7C1-39109550CF8B}"/>
                  </a:ext>
                </a:extLst>
              </p:cNvPr>
              <p:cNvSpPr/>
              <p:nvPr/>
            </p:nvSpPr>
            <p:spPr>
              <a:xfrm>
                <a:off x="7412314" y="2517834"/>
                <a:ext cx="585000" cy="58500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21A155AC-FA12-4609-903D-AE035C4999D0}"/>
                  </a:ext>
                </a:extLst>
              </p:cNvPr>
              <p:cNvSpPr/>
              <p:nvPr/>
            </p:nvSpPr>
            <p:spPr>
              <a:xfrm>
                <a:off x="5553119" y="2535310"/>
                <a:ext cx="585000" cy="58500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6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8693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2D78C43-2C7D-4B39-8777-C7BBB782F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244" y="-8709"/>
            <a:ext cx="8543925" cy="1077020"/>
          </a:xfrm>
        </p:spPr>
        <p:txBody>
          <a:bodyPr/>
          <a:lstStyle/>
          <a:p>
            <a:r>
              <a:rPr lang="en-US"/>
              <a:t>Indicator reactions are reversible</a:t>
            </a:r>
            <a:r>
              <a:rPr lang="en-GB"/>
              <a:t> 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9B227E-666C-4549-A142-9B3B0C27D45E}"/>
              </a:ext>
            </a:extLst>
          </p:cNvPr>
          <p:cNvSpPr txBox="1"/>
          <p:nvPr/>
        </p:nvSpPr>
        <p:spPr>
          <a:xfrm>
            <a:off x="479915" y="2930029"/>
            <a:ext cx="3937194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63" dirty="0"/>
              <a:t>Add 2 drops of 0.01M hydrochloric acid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B6879D-B14E-4402-AD90-960E21AF66B1}"/>
              </a:ext>
            </a:extLst>
          </p:cNvPr>
          <p:cNvSpPr txBox="1"/>
          <p:nvPr/>
        </p:nvSpPr>
        <p:spPr>
          <a:xfrm>
            <a:off x="851866" y="1355809"/>
            <a:ext cx="8070571" cy="76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63" dirty="0"/>
              <a:t>The indicator solutions (1 drop) is  added to circle 1 or a well-plate, </a:t>
            </a:r>
            <a:br>
              <a:rPr lang="en-GB" sz="1463" dirty="0"/>
            </a:br>
            <a:r>
              <a:rPr lang="en-GB" sz="1463" dirty="0"/>
              <a:t>You can use. methyl orange, bromothymol blue, phenolphthalein, red cabbage or other natural indicators.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7C4FE78-9CCC-46E7-B190-6854917828A6}"/>
              </a:ext>
            </a:extLst>
          </p:cNvPr>
          <p:cNvSpPr/>
          <p:nvPr/>
        </p:nvSpPr>
        <p:spPr>
          <a:xfrm>
            <a:off x="4306964" y="2887112"/>
            <a:ext cx="585000" cy="585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63" dirty="0"/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AB3F7BE-55C4-43E3-B5EB-463619DEC894}"/>
              </a:ext>
            </a:extLst>
          </p:cNvPr>
          <p:cNvSpPr txBox="1"/>
          <p:nvPr/>
        </p:nvSpPr>
        <p:spPr>
          <a:xfrm>
            <a:off x="6290818" y="2896767"/>
            <a:ext cx="3426987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63" dirty="0"/>
              <a:t>Take one drop from 1, add it to circle 2 and add 2 drops of 0.01M sodium hydroxide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D8E0B43-791B-4197-A7FC-25AF07E2E9A4}"/>
              </a:ext>
            </a:extLst>
          </p:cNvPr>
          <p:cNvSpPr/>
          <p:nvPr/>
        </p:nvSpPr>
        <p:spPr>
          <a:xfrm>
            <a:off x="5596958" y="2887112"/>
            <a:ext cx="585000" cy="585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63" dirty="0"/>
              <a:t>2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C51F68D-7645-435C-ABB4-9726F609AD8A}"/>
              </a:ext>
            </a:extLst>
          </p:cNvPr>
          <p:cNvCxnSpPr>
            <a:cxnSpLocks/>
          </p:cNvCxnSpPr>
          <p:nvPr/>
        </p:nvCxnSpPr>
        <p:spPr>
          <a:xfrm flipV="1">
            <a:off x="5284207" y="3015346"/>
            <a:ext cx="0" cy="1203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126B397-F19E-433C-9537-DDE922457E1B}"/>
              </a:ext>
            </a:extLst>
          </p:cNvPr>
          <p:cNvSpPr txBox="1"/>
          <p:nvPr/>
        </p:nvSpPr>
        <p:spPr>
          <a:xfrm>
            <a:off x="851866" y="869575"/>
            <a:ext cx="5566540" cy="541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60" dirty="0"/>
              <a:t>Insert the sheet into a plastic folder and put the drops on the plastic.</a:t>
            </a:r>
          </a:p>
          <a:p>
            <a:r>
              <a:rPr lang="en-GB" sz="1460" dirty="0"/>
              <a:t>Stir solutions with a wooden splint.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27A18C4-3DE2-4142-A600-1C32D6E795D2}"/>
              </a:ext>
            </a:extLst>
          </p:cNvPr>
          <p:cNvSpPr/>
          <p:nvPr/>
        </p:nvSpPr>
        <p:spPr>
          <a:xfrm>
            <a:off x="4306964" y="3634459"/>
            <a:ext cx="585000" cy="585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63" dirty="0"/>
              <a:t>3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ED3919D-FB9D-445E-8B8F-71D765122B83}"/>
              </a:ext>
            </a:extLst>
          </p:cNvPr>
          <p:cNvSpPr/>
          <p:nvPr/>
        </p:nvSpPr>
        <p:spPr>
          <a:xfrm>
            <a:off x="5597552" y="3633656"/>
            <a:ext cx="585000" cy="585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63" dirty="0"/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25CFE79-DCD3-4229-AE8B-91298DDC393B}"/>
              </a:ext>
            </a:extLst>
          </p:cNvPr>
          <p:cNvSpPr txBox="1"/>
          <p:nvPr/>
        </p:nvSpPr>
        <p:spPr>
          <a:xfrm>
            <a:off x="446428" y="3612823"/>
            <a:ext cx="3426987" cy="76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63" dirty="0"/>
              <a:t>Take one  drop from 2, add it to circle 3 and add 2 drops of 0.01M hydrochloric acid.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C78810B-7A81-4F40-A288-6B5EA237CBB2}"/>
              </a:ext>
            </a:extLst>
          </p:cNvPr>
          <p:cNvSpPr txBox="1"/>
          <p:nvPr/>
        </p:nvSpPr>
        <p:spPr>
          <a:xfrm>
            <a:off x="6290818" y="3613824"/>
            <a:ext cx="3426987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63" dirty="0"/>
              <a:t>Take one drop from 3, add it to circle 4 and add 2 drops of 0.01M sodium hydroxide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6691174-C27C-4634-8C9D-067034F36EB1}"/>
              </a:ext>
            </a:extLst>
          </p:cNvPr>
          <p:cNvSpPr/>
          <p:nvPr/>
        </p:nvSpPr>
        <p:spPr>
          <a:xfrm>
            <a:off x="4991707" y="4372343"/>
            <a:ext cx="585000" cy="585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63" dirty="0"/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861B3D-581B-4DA2-B1F3-1A7B922A6A37}"/>
              </a:ext>
            </a:extLst>
          </p:cNvPr>
          <p:cNvSpPr txBox="1"/>
          <p:nvPr/>
        </p:nvSpPr>
        <p:spPr>
          <a:xfrm>
            <a:off x="3140653" y="5239766"/>
            <a:ext cx="4231407" cy="76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63" dirty="0"/>
              <a:t>In circle 5, can you make an intermediate colour? It is quite tricky. </a:t>
            </a:r>
            <a:r>
              <a:rPr lang="en-US" sz="1463" dirty="0"/>
              <a:t>You need to go back and forth, but do you have the patience?</a:t>
            </a:r>
            <a:endParaRPr lang="en-GB" sz="1463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9F836B8-6347-43E0-8BF2-4DF6CB6AB131}"/>
              </a:ext>
            </a:extLst>
          </p:cNvPr>
          <p:cNvSpPr txBox="1"/>
          <p:nvPr/>
        </p:nvSpPr>
        <p:spPr>
          <a:xfrm>
            <a:off x="2487997" y="6156190"/>
            <a:ext cx="5592417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63" dirty="0"/>
              <a:t>Extension: Use pH paper or a pH meter to find the pH of this solution.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43FF47-032B-4266-9A80-D5C30286F90B}"/>
              </a:ext>
            </a:extLst>
          </p:cNvPr>
          <p:cNvSpPr txBox="1"/>
          <p:nvPr/>
        </p:nvSpPr>
        <p:spPr>
          <a:xfrm>
            <a:off x="3420193" y="2258994"/>
            <a:ext cx="3728028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60" dirty="0"/>
              <a:t>Place 1 drop of indicator in circles 1 2 3 and 4.</a:t>
            </a:r>
          </a:p>
        </p:txBody>
      </p:sp>
    </p:spTree>
    <p:extLst>
      <p:ext uri="{BB962C8B-B14F-4D97-AF65-F5344CB8AC3E}">
        <p14:creationId xmlns:p14="http://schemas.microsoft.com/office/powerpoint/2010/main" val="2394789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54AC891A-7403-4460-A96F-CE672CBC1F91}"/>
              </a:ext>
            </a:extLst>
          </p:cNvPr>
          <p:cNvGrpSpPr>
            <a:grpSpLocks/>
          </p:cNvGrpSpPr>
          <p:nvPr/>
        </p:nvGrpSpPr>
        <p:grpSpPr bwMode="auto">
          <a:xfrm>
            <a:off x="2372334" y="2514118"/>
            <a:ext cx="6310630" cy="550545"/>
            <a:chOff x="4904" y="4645"/>
            <a:chExt cx="9938" cy="867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613D0DB-4B20-492B-8BC2-7D36E260A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4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FE5DE6A-5ACE-4C07-8DF1-082689E03E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6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5F46922C-31E4-45F7-891A-1D02996D7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8" y="4645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A6E9ECC0-012D-4563-A12E-D53D8B6B7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0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C7D9D959-BF2A-4EF1-8D4F-44AEA7581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2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A0B8FAE1-8931-4059-B18D-90DE807FB2A3}"/>
              </a:ext>
            </a:extLst>
          </p:cNvPr>
          <p:cNvSpPr txBox="1"/>
          <p:nvPr/>
        </p:nvSpPr>
        <p:spPr>
          <a:xfrm>
            <a:off x="577521" y="2504776"/>
            <a:ext cx="1700419" cy="488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tabLst>
                <a:tab pos="1257300" algn="l"/>
                <a:tab pos="522605" algn="l"/>
                <a:tab pos="1948815" algn="l"/>
                <a:tab pos="3430905" algn="l"/>
                <a:tab pos="4913630" algn="l"/>
                <a:tab pos="6395720" algn="l"/>
                <a:tab pos="7878445" algn="l"/>
              </a:tabLst>
            </a:pPr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Bromothymol blue (BB)</a:t>
            </a:r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5B0E712-BF02-41A9-A724-75FD615B4995}"/>
              </a:ext>
            </a:extLst>
          </p:cNvPr>
          <p:cNvSpPr txBox="1"/>
          <p:nvPr/>
        </p:nvSpPr>
        <p:spPr>
          <a:xfrm>
            <a:off x="2424453" y="2278939"/>
            <a:ext cx="6640553" cy="295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tabLst>
                <a:tab pos="1257300" algn="l"/>
                <a:tab pos="522605" algn="l"/>
                <a:tab pos="1948815" algn="l"/>
                <a:tab pos="3430905" algn="l"/>
                <a:tab pos="4913630" algn="l"/>
                <a:tab pos="6395720" algn="l"/>
                <a:tab pos="7878445" algn="l"/>
              </a:tabLst>
            </a:pP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	    B1	                    C1	</a:t>
            </a:r>
            <a:r>
              <a:rPr lang="en-GB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D1	                   E1</a:t>
            </a:r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itle 69">
            <a:extLst>
              <a:ext uri="{FF2B5EF4-FFF2-40B4-BE49-F238E27FC236}">
                <a16:creationId xmlns:a16="http://schemas.microsoft.com/office/drawing/2014/main" id="{74C713F8-B7A9-4A17-94C6-67258DC37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354" y="156884"/>
            <a:ext cx="6145993" cy="639249"/>
          </a:xfrm>
        </p:spPr>
        <p:txBody>
          <a:bodyPr>
            <a:normAutofit fontScale="90000"/>
          </a:bodyPr>
          <a:lstStyle/>
          <a:p>
            <a:r>
              <a:rPr lang="en-GB" dirty="0"/>
              <a:t>Making a Universal Indicator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1F747D3-F421-4B5E-9E85-9539AAC39E67}"/>
              </a:ext>
            </a:extLst>
          </p:cNvPr>
          <p:cNvSpPr txBox="1"/>
          <p:nvPr/>
        </p:nvSpPr>
        <p:spPr>
          <a:xfrm>
            <a:off x="589940" y="3410472"/>
            <a:ext cx="1584186" cy="500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tabLst>
                <a:tab pos="1257300" algn="l"/>
                <a:tab pos="179705" algn="l"/>
                <a:tab pos="1257300" algn="l"/>
              </a:tabLst>
            </a:pPr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Methyl orange</a:t>
            </a:r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(MO)</a:t>
            </a:r>
            <a:endParaRPr lang="en-GB" sz="14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C69F901-B9A0-484D-8C34-43C81DDBDECB}"/>
              </a:ext>
            </a:extLst>
          </p:cNvPr>
          <p:cNvSpPr txBox="1"/>
          <p:nvPr/>
        </p:nvSpPr>
        <p:spPr>
          <a:xfrm>
            <a:off x="589940" y="4308610"/>
            <a:ext cx="1584186" cy="500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tabLst>
                <a:tab pos="1257300" algn="l"/>
                <a:tab pos="179705" algn="l"/>
                <a:tab pos="1257300" algn="l"/>
              </a:tabLst>
            </a:pPr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Phenolphthalein</a:t>
            </a:r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(PP)</a:t>
            </a:r>
            <a:endParaRPr lang="en-GB" sz="14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653DD54-2BE8-42BB-9AE5-E181B9AD6584}"/>
              </a:ext>
            </a:extLst>
          </p:cNvPr>
          <p:cNvSpPr txBox="1"/>
          <p:nvPr/>
        </p:nvSpPr>
        <p:spPr>
          <a:xfrm>
            <a:off x="577521" y="5184310"/>
            <a:ext cx="1584186" cy="7167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tabLst>
                <a:tab pos="1257300" algn="l"/>
                <a:tab pos="179705" algn="l"/>
                <a:tab pos="1257300" algn="l"/>
              </a:tabLst>
            </a:pPr>
            <a:r>
              <a:rPr lang="en-GB" sz="1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Mixed indicator:</a:t>
            </a:r>
            <a:br>
              <a:rPr lang="en-GB" sz="1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en-GB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= 10 drops</a:t>
            </a:r>
            <a:br>
              <a:rPr lang="en-GB" sz="14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en-GB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  5 drops</a:t>
            </a:r>
            <a:br>
              <a:rPr lang="en-GB" sz="14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PP</a:t>
            </a:r>
            <a:r>
              <a:rPr lang="en-GB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=   5 drops</a:t>
            </a:r>
            <a:endParaRPr lang="en-GB" sz="1400" i="1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308D3E3-9098-4B84-B6DB-A7C503CC542F}"/>
              </a:ext>
            </a:extLst>
          </p:cNvPr>
          <p:cNvSpPr txBox="1"/>
          <p:nvPr/>
        </p:nvSpPr>
        <p:spPr>
          <a:xfrm>
            <a:off x="547572" y="6051393"/>
            <a:ext cx="1584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Commercial Universal Indicator</a:t>
            </a:r>
            <a:endParaRPr lang="en-GB" sz="14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85F6D88-A9DB-4D1E-AC06-96A0D922CCF8}"/>
              </a:ext>
            </a:extLst>
          </p:cNvPr>
          <p:cNvSpPr txBox="1"/>
          <p:nvPr/>
        </p:nvSpPr>
        <p:spPr>
          <a:xfrm>
            <a:off x="2011733" y="1853923"/>
            <a:ext cx="1495921" cy="489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tabLst>
                <a:tab pos="1257300" algn="l"/>
                <a:tab pos="179705" algn="l"/>
                <a:tab pos="1257300" algn="l"/>
              </a:tabLst>
            </a:pPr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 = 1</a:t>
            </a:r>
            <a:br>
              <a:rPr lang="en-GB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Strong acid</a:t>
            </a:r>
            <a:endParaRPr lang="en-GB" sz="14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5C1FBEF-A91D-432F-AB37-6B9CA9CE0586}"/>
              </a:ext>
            </a:extLst>
          </p:cNvPr>
          <p:cNvSpPr txBox="1"/>
          <p:nvPr/>
        </p:nvSpPr>
        <p:spPr>
          <a:xfrm>
            <a:off x="3539975" y="1838574"/>
            <a:ext cx="1220064" cy="489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tabLst>
                <a:tab pos="1257300" algn="l"/>
              </a:tabLst>
            </a:pPr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 = 4</a:t>
            </a:r>
            <a:br>
              <a:rPr lang="en-GB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Weak acid</a:t>
            </a:r>
            <a:endParaRPr lang="en-GB" sz="14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65245B0-1C64-42BE-B0B0-6AEACBED7AF9}"/>
              </a:ext>
            </a:extLst>
          </p:cNvPr>
          <p:cNvSpPr txBox="1"/>
          <p:nvPr/>
        </p:nvSpPr>
        <p:spPr>
          <a:xfrm>
            <a:off x="6398347" y="1803937"/>
            <a:ext cx="1495921" cy="489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tabLst>
                <a:tab pos="1257300" algn="l"/>
              </a:tabLst>
            </a:pPr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 =9</a:t>
            </a:r>
            <a:br>
              <a:rPr lang="en-GB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Weak Alkali</a:t>
            </a:r>
            <a:endParaRPr lang="en-GB" sz="1400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364767E-CE41-4F06-807D-A7393549A9C9}"/>
              </a:ext>
            </a:extLst>
          </p:cNvPr>
          <p:cNvSpPr txBox="1"/>
          <p:nvPr/>
        </p:nvSpPr>
        <p:spPr>
          <a:xfrm>
            <a:off x="7526018" y="1803937"/>
            <a:ext cx="1893987" cy="488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spcBef>
                <a:spcPts val="1500"/>
              </a:spcBef>
              <a:spcAft>
                <a:spcPts val="900"/>
              </a:spcAft>
              <a:tabLst>
                <a:tab pos="1257300" algn="l"/>
              </a:tabLst>
            </a:pPr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 = 13</a:t>
            </a:r>
            <a:br>
              <a:rPr lang="en-GB" sz="1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Alkali </a:t>
            </a:r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5E1D789F-4153-48F2-99BE-297E01465060}"/>
              </a:ext>
            </a:extLst>
          </p:cNvPr>
          <p:cNvSpPr txBox="1"/>
          <p:nvPr/>
        </p:nvSpPr>
        <p:spPr>
          <a:xfrm>
            <a:off x="114341" y="720064"/>
            <a:ext cx="9539305" cy="2923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Put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2-3 drops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strong acid into circle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A1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 create one large drop. Repeat for each circle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A2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A5, BI to B5, etc.  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with the relevant solutions</a:t>
            </a:r>
            <a:r>
              <a:rPr lang="en-GB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GB" sz="1200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7119C59-4EDC-4B8E-B28C-99EE9C89573E}"/>
              </a:ext>
            </a:extLst>
          </p:cNvPr>
          <p:cNvSpPr txBox="1"/>
          <p:nvPr/>
        </p:nvSpPr>
        <p:spPr>
          <a:xfrm>
            <a:off x="114340" y="1013180"/>
            <a:ext cx="9539305" cy="2846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tabLst>
                <a:tab pos="1257300" algn="l"/>
                <a:tab pos="179705" algn="l"/>
                <a:tab pos="1257300" algn="l"/>
              </a:tabLst>
            </a:pP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drop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bromothymol blue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into each circle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E1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drop of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methyl orange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A2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E2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of phenolphthalein in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A3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E3.</a:t>
            </a:r>
            <a:endParaRPr lang="en-GB" sz="1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FC874F0-D1DA-4AF2-B12F-BAC37565F07D}"/>
              </a:ext>
            </a:extLst>
          </p:cNvPr>
          <p:cNvSpPr txBox="1"/>
          <p:nvPr/>
        </p:nvSpPr>
        <p:spPr>
          <a:xfrm>
            <a:off x="114341" y="1303748"/>
            <a:ext cx="9539304" cy="4770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tabLst>
                <a:tab pos="1257300" algn="l"/>
                <a:tab pos="179705" algn="l"/>
                <a:tab pos="1257300" algn="l"/>
              </a:tabLst>
            </a:pP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 a mixture of indicators (do this in the glass vial or well plate) using the recipe in green-shaded italics below.. Put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drop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your mixed indicator into each solution in circles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A4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E4</a:t>
            </a:r>
            <a:r>
              <a:rPr lang="en-GB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1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a commercial UI for </a:t>
            </a:r>
            <a:r>
              <a:rPr lang="en-GB" sz="1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A5 to E5.</a:t>
            </a:r>
            <a:endParaRPr lang="en-GB" sz="13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DC2F5E8-180A-419F-B6E6-28B7D7A836FE}"/>
              </a:ext>
            </a:extLst>
          </p:cNvPr>
          <p:cNvSpPr txBox="1"/>
          <p:nvPr/>
        </p:nvSpPr>
        <p:spPr>
          <a:xfrm>
            <a:off x="5016624" y="1803937"/>
            <a:ext cx="1220064" cy="489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tabLst>
                <a:tab pos="1257300" algn="l"/>
              </a:tabLst>
            </a:pPr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 =7</a:t>
            </a:r>
            <a:br>
              <a:rPr lang="en-GB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Neutral</a:t>
            </a:r>
            <a:endParaRPr lang="en-GB" sz="1400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EB1257F-F73A-4454-AD55-238E5B9032E8}"/>
              </a:ext>
            </a:extLst>
          </p:cNvPr>
          <p:cNvSpPr txBox="1"/>
          <p:nvPr/>
        </p:nvSpPr>
        <p:spPr>
          <a:xfrm>
            <a:off x="6236688" y="141949"/>
            <a:ext cx="3109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Insert the sheet into a plastic folder and put the drops on the plastic.</a:t>
            </a:r>
          </a:p>
        </p:txBody>
      </p:sp>
      <p:grpSp>
        <p:nvGrpSpPr>
          <p:cNvPr id="2073" name="Group 37"/>
          <p:cNvGrpSpPr>
            <a:grpSpLocks/>
          </p:cNvGrpSpPr>
          <p:nvPr/>
        </p:nvGrpSpPr>
        <p:grpSpPr bwMode="auto">
          <a:xfrm>
            <a:off x="328613" y="169863"/>
            <a:ext cx="6310312" cy="539750"/>
            <a:chOff x="4904" y="4662"/>
            <a:chExt cx="9938" cy="850"/>
          </a:xfrm>
        </p:grpSpPr>
      </p:grpSp>
      <p:grpSp>
        <p:nvGrpSpPr>
          <p:cNvPr id="2067" name="Group 31"/>
          <p:cNvGrpSpPr>
            <a:grpSpLocks/>
          </p:cNvGrpSpPr>
          <p:nvPr/>
        </p:nvGrpSpPr>
        <p:grpSpPr bwMode="auto">
          <a:xfrm>
            <a:off x="346075" y="169863"/>
            <a:ext cx="6310313" cy="539750"/>
            <a:chOff x="4904" y="4662"/>
            <a:chExt cx="9938" cy="850"/>
          </a:xfrm>
        </p:grpSpPr>
      </p:grpSp>
      <p:grpSp>
        <p:nvGrpSpPr>
          <p:cNvPr id="2061" name="Group 25"/>
          <p:cNvGrpSpPr>
            <a:grpSpLocks/>
          </p:cNvGrpSpPr>
          <p:nvPr/>
        </p:nvGrpSpPr>
        <p:grpSpPr bwMode="auto">
          <a:xfrm>
            <a:off x="325438" y="176213"/>
            <a:ext cx="6310312" cy="539750"/>
            <a:chOff x="4904" y="4662"/>
            <a:chExt cx="9938" cy="850"/>
          </a:xfrm>
        </p:grpSpPr>
      </p:grpSp>
      <p:grpSp>
        <p:nvGrpSpPr>
          <p:cNvPr id="2055" name="Group 19"/>
          <p:cNvGrpSpPr>
            <a:grpSpLocks/>
          </p:cNvGrpSpPr>
          <p:nvPr/>
        </p:nvGrpSpPr>
        <p:grpSpPr bwMode="auto">
          <a:xfrm>
            <a:off x="336550" y="139700"/>
            <a:ext cx="6310313" cy="539750"/>
            <a:chOff x="4904" y="4662"/>
            <a:chExt cx="9938" cy="850"/>
          </a:xfrm>
        </p:grpSpPr>
      </p:grpSp>
      <p:grpSp>
        <p:nvGrpSpPr>
          <p:cNvPr id="2049" name="Group 13"/>
          <p:cNvGrpSpPr>
            <a:grpSpLocks/>
          </p:cNvGrpSpPr>
          <p:nvPr/>
        </p:nvGrpSpPr>
        <p:grpSpPr bwMode="auto">
          <a:xfrm>
            <a:off x="328613" y="146050"/>
            <a:ext cx="6310312" cy="539750"/>
            <a:chOff x="4904" y="4662"/>
            <a:chExt cx="9938" cy="850"/>
          </a:xfrm>
        </p:grpSpPr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1947654-F8A1-4B3C-9846-A48A4236E89F}"/>
              </a:ext>
            </a:extLst>
          </p:cNvPr>
          <p:cNvGrpSpPr>
            <a:grpSpLocks/>
          </p:cNvGrpSpPr>
          <p:nvPr/>
        </p:nvGrpSpPr>
        <p:grpSpPr bwMode="auto">
          <a:xfrm>
            <a:off x="2372334" y="3390666"/>
            <a:ext cx="6310630" cy="550545"/>
            <a:chOff x="4904" y="4645"/>
            <a:chExt cx="9938" cy="867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F6F96309-F189-4061-A692-A638BD8FE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4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3B93BDF9-93A4-44EF-92EE-C981DDB46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6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1963E7EC-BCFF-4223-8AFE-85532C2D1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8" y="4645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C4729DAF-98A5-4865-907B-8610575AF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0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F35A3825-2926-4C68-B3C5-BA0FB69F9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2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20502C58-0CDA-400C-895E-A3B1C405973A}"/>
              </a:ext>
            </a:extLst>
          </p:cNvPr>
          <p:cNvSpPr txBox="1"/>
          <p:nvPr/>
        </p:nvSpPr>
        <p:spPr>
          <a:xfrm>
            <a:off x="2424453" y="3155487"/>
            <a:ext cx="6640553" cy="295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tabLst>
                <a:tab pos="1257300" algn="l"/>
                <a:tab pos="522605" algn="l"/>
                <a:tab pos="1948815" algn="l"/>
                <a:tab pos="3430905" algn="l"/>
                <a:tab pos="4913630" algn="l"/>
                <a:tab pos="6395720" algn="l"/>
                <a:tab pos="7878445" algn="l"/>
              </a:tabLst>
            </a:pP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A2	    B2	                    C2	</a:t>
            </a:r>
            <a:r>
              <a:rPr lang="en-GB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D2	                   E2</a:t>
            </a:r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B8A2561-60F0-471B-81E2-9FCF355D4B6B}"/>
              </a:ext>
            </a:extLst>
          </p:cNvPr>
          <p:cNvGrpSpPr>
            <a:grpSpLocks/>
          </p:cNvGrpSpPr>
          <p:nvPr/>
        </p:nvGrpSpPr>
        <p:grpSpPr bwMode="auto">
          <a:xfrm>
            <a:off x="2372334" y="4278009"/>
            <a:ext cx="6310630" cy="550545"/>
            <a:chOff x="4904" y="4645"/>
            <a:chExt cx="9938" cy="867"/>
          </a:xfrm>
        </p:grpSpPr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8C585143-BFF2-4C30-840B-4A93868DB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4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6BF8CA3B-1C67-4EF1-9127-DBA895A28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6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1F7E12EF-4F13-4782-A9CB-FA5DE5307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8" y="4645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1274087-E576-49A0-9C9A-2D8A7A7E93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0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0419E29E-B103-46DD-A045-FA3A319AAF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2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D2FB5E2E-455E-4674-88F6-556669232651}"/>
              </a:ext>
            </a:extLst>
          </p:cNvPr>
          <p:cNvSpPr txBox="1"/>
          <p:nvPr/>
        </p:nvSpPr>
        <p:spPr>
          <a:xfrm>
            <a:off x="2424453" y="4042830"/>
            <a:ext cx="6640553" cy="295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tabLst>
                <a:tab pos="1257300" algn="l"/>
                <a:tab pos="522605" algn="l"/>
                <a:tab pos="1948815" algn="l"/>
                <a:tab pos="3430905" algn="l"/>
                <a:tab pos="4913630" algn="l"/>
                <a:tab pos="6395720" algn="l"/>
                <a:tab pos="7878445" algn="l"/>
              </a:tabLst>
            </a:pP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A3	    B3	                    C3	</a:t>
            </a:r>
            <a:r>
              <a:rPr lang="en-GB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D3	                   E3</a:t>
            </a:r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B7CFA2A-C44F-497A-B7AA-41DCFDE00813}"/>
              </a:ext>
            </a:extLst>
          </p:cNvPr>
          <p:cNvGrpSpPr>
            <a:grpSpLocks/>
          </p:cNvGrpSpPr>
          <p:nvPr/>
        </p:nvGrpSpPr>
        <p:grpSpPr bwMode="auto">
          <a:xfrm>
            <a:off x="2372334" y="5165352"/>
            <a:ext cx="6310630" cy="550545"/>
            <a:chOff x="4904" y="4645"/>
            <a:chExt cx="9938" cy="867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DD449226-57D8-435C-AF29-907DC4159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4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66BC69A4-7B8F-4823-9364-99BB46394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6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84B2EADA-4291-413C-8866-B4CFE767F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8" y="4645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CD3C65F7-25CC-44FA-B90D-AC3F69417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0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5714A0B5-4042-475E-8431-C2AC99655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2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008297C9-4D3B-4BA2-84F8-BD679A971292}"/>
              </a:ext>
            </a:extLst>
          </p:cNvPr>
          <p:cNvSpPr txBox="1"/>
          <p:nvPr/>
        </p:nvSpPr>
        <p:spPr>
          <a:xfrm>
            <a:off x="2424453" y="4930173"/>
            <a:ext cx="6640553" cy="295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tabLst>
                <a:tab pos="1257300" algn="l"/>
                <a:tab pos="522605" algn="l"/>
                <a:tab pos="1948815" algn="l"/>
                <a:tab pos="3430905" algn="l"/>
                <a:tab pos="4913630" algn="l"/>
                <a:tab pos="6395720" algn="l"/>
                <a:tab pos="7878445" algn="l"/>
              </a:tabLst>
            </a:pP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A4	    B4	                    C4	</a:t>
            </a:r>
            <a:r>
              <a:rPr lang="en-GB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D4	                   E4</a:t>
            </a:r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86662076-DEFE-4F78-9D7F-E53E46C05A8E}"/>
              </a:ext>
            </a:extLst>
          </p:cNvPr>
          <p:cNvGrpSpPr>
            <a:grpSpLocks/>
          </p:cNvGrpSpPr>
          <p:nvPr/>
        </p:nvGrpSpPr>
        <p:grpSpPr bwMode="auto">
          <a:xfrm>
            <a:off x="2372334" y="6052695"/>
            <a:ext cx="6310630" cy="550545"/>
            <a:chOff x="4904" y="4645"/>
            <a:chExt cx="9938" cy="867"/>
          </a:xfrm>
        </p:grpSpPr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863B0D51-EB82-430A-A463-61872FED8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4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A5699885-F071-4363-9B73-F47D8CD53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6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93BD5F6C-BB4D-4BC3-9CA7-D4F398DB0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8" y="4645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E7B4F9E9-8301-4638-9731-8CD6B97C9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0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D4682AB2-8643-4AEF-AE1C-2CD9BF0F7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2" y="4662"/>
              <a:ext cx="850" cy="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0A30579E-4088-4899-BAD9-BA1E49626109}"/>
              </a:ext>
            </a:extLst>
          </p:cNvPr>
          <p:cNvSpPr txBox="1"/>
          <p:nvPr/>
        </p:nvSpPr>
        <p:spPr>
          <a:xfrm>
            <a:off x="2424453" y="5817516"/>
            <a:ext cx="6640553" cy="295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tabLst>
                <a:tab pos="1257300" algn="l"/>
                <a:tab pos="522605" algn="l"/>
                <a:tab pos="1948815" algn="l"/>
                <a:tab pos="3430905" algn="l"/>
                <a:tab pos="4913630" algn="l"/>
                <a:tab pos="6395720" algn="l"/>
                <a:tab pos="7878445" algn="l"/>
              </a:tabLst>
            </a:pP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A5	    B5	                    C5	</a:t>
            </a:r>
            <a:r>
              <a:rPr lang="en-GB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D5	                   E5</a:t>
            </a:r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994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506" y="165929"/>
            <a:ext cx="9110444" cy="1046182"/>
          </a:xfrm>
        </p:spPr>
        <p:txBody>
          <a:bodyPr>
            <a:normAutofit/>
          </a:bodyPr>
          <a:lstStyle/>
          <a:p>
            <a:r>
              <a:rPr lang="en-GB" sz="3200" dirty="0"/>
              <a:t>Neutralization; the reaction between sodium carbonate and citric acid</a:t>
            </a:r>
          </a:p>
        </p:txBody>
      </p:sp>
      <p:sp>
        <p:nvSpPr>
          <p:cNvPr id="28" name="Oval 27"/>
          <p:cNvSpPr/>
          <p:nvPr/>
        </p:nvSpPr>
        <p:spPr>
          <a:xfrm>
            <a:off x="4481334" y="1963447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5" name="Oval 34"/>
          <p:cNvSpPr/>
          <p:nvPr/>
        </p:nvSpPr>
        <p:spPr>
          <a:xfrm>
            <a:off x="3892248" y="2197447"/>
            <a:ext cx="252000" cy="252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C8230D-7F3E-4116-8B66-1AE8BF0F4B42}"/>
              </a:ext>
            </a:extLst>
          </p:cNvPr>
          <p:cNvSpPr txBox="1"/>
          <p:nvPr/>
        </p:nvSpPr>
        <p:spPr>
          <a:xfrm>
            <a:off x="1006568" y="1035252"/>
            <a:ext cx="78584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Insert the sheet into a plastic folder and put the drops on the plastic.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DA2564-A037-45C0-81A7-A5A2AD42C5AB}"/>
              </a:ext>
            </a:extLst>
          </p:cNvPr>
          <p:cNvSpPr txBox="1"/>
          <p:nvPr/>
        </p:nvSpPr>
        <p:spPr>
          <a:xfrm>
            <a:off x="3306946" y="3277116"/>
            <a:ext cx="3386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Add 2 drops of Universal Indicator and enough drops of water to just fill the circle.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377B203-3A54-473B-8E3B-A4DFC915E590}"/>
              </a:ext>
            </a:extLst>
          </p:cNvPr>
          <p:cNvSpPr txBox="1"/>
          <p:nvPr/>
        </p:nvSpPr>
        <p:spPr>
          <a:xfrm>
            <a:off x="1443972" y="2081434"/>
            <a:ext cx="23681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Add crystals of citric acid to this little circle on the right. Make sure they do not spill into the big circle.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5EB890E-377E-49C8-A973-5F38C4B0EDF8}"/>
              </a:ext>
            </a:extLst>
          </p:cNvPr>
          <p:cNvSpPr/>
          <p:nvPr/>
        </p:nvSpPr>
        <p:spPr>
          <a:xfrm>
            <a:off x="5538419" y="2197447"/>
            <a:ext cx="252000" cy="252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2F88C19-072D-4005-932A-92F64DB14BE0}"/>
              </a:ext>
            </a:extLst>
          </p:cNvPr>
          <p:cNvSpPr txBox="1"/>
          <p:nvPr/>
        </p:nvSpPr>
        <p:spPr>
          <a:xfrm>
            <a:off x="6327763" y="2081434"/>
            <a:ext cx="23681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Add crystals of anhydrous sodium carbonate to this little circle on the left. Make sure they do not spill into the big circle.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BBD2FBA-A156-42BF-A887-D94113F9ABA8}"/>
              </a:ext>
            </a:extLst>
          </p:cNvPr>
          <p:cNvSpPr txBox="1"/>
          <p:nvPr/>
        </p:nvSpPr>
        <p:spPr>
          <a:xfrm>
            <a:off x="3101037" y="4078654"/>
            <a:ext cx="3798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Now use the flat end of a wooden splint to push the crystals into the edge of the large  puddles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65F9303-E0C1-478A-8753-F0BF3072EC51}"/>
              </a:ext>
            </a:extLst>
          </p:cNvPr>
          <p:cNvSpPr txBox="1"/>
          <p:nvPr/>
        </p:nvSpPr>
        <p:spPr>
          <a:xfrm>
            <a:off x="3184463" y="4843449"/>
            <a:ext cx="3798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Watch carefully the colour changes and other effects over the next 4 minutes to 6 minutes.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A060D4-307D-4383-BC78-B9AF1E5D2BB9}"/>
              </a:ext>
            </a:extLst>
          </p:cNvPr>
          <p:cNvSpPr txBox="1"/>
          <p:nvPr/>
        </p:nvSpPr>
        <p:spPr>
          <a:xfrm>
            <a:off x="1087052" y="2080115"/>
            <a:ext cx="553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286236C-3B46-4BEA-A378-63407B64179D}"/>
              </a:ext>
            </a:extLst>
          </p:cNvPr>
          <p:cNvSpPr txBox="1"/>
          <p:nvPr/>
        </p:nvSpPr>
        <p:spPr>
          <a:xfrm>
            <a:off x="6050925" y="2055303"/>
            <a:ext cx="553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3145E59-964A-4F87-9C55-BAE0AAD72F23}"/>
              </a:ext>
            </a:extLst>
          </p:cNvPr>
          <p:cNvSpPr txBox="1"/>
          <p:nvPr/>
        </p:nvSpPr>
        <p:spPr>
          <a:xfrm>
            <a:off x="2824199" y="3229681"/>
            <a:ext cx="553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E4AE838-3F61-4708-9835-CEDC338D9170}"/>
              </a:ext>
            </a:extLst>
          </p:cNvPr>
          <p:cNvSpPr txBox="1"/>
          <p:nvPr/>
        </p:nvSpPr>
        <p:spPr>
          <a:xfrm>
            <a:off x="2824198" y="4041911"/>
            <a:ext cx="553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8E3A74B-B6E5-4F64-BC7C-D4B60BD5D424}"/>
              </a:ext>
            </a:extLst>
          </p:cNvPr>
          <p:cNvSpPr txBox="1"/>
          <p:nvPr/>
        </p:nvSpPr>
        <p:spPr>
          <a:xfrm>
            <a:off x="2824197" y="4802499"/>
            <a:ext cx="553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51786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AC9C9C-7DCC-4AC2-B2C1-46EECA795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429" y="-90114"/>
            <a:ext cx="8543925" cy="1325563"/>
          </a:xfrm>
        </p:spPr>
        <p:txBody>
          <a:bodyPr/>
          <a:lstStyle/>
          <a:p>
            <a:r>
              <a:rPr lang="en-GB" dirty="0"/>
              <a:t>A pH profile of a Natural Indicator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B078858-9128-43FB-8335-A3F32E8A8C59}"/>
              </a:ext>
            </a:extLst>
          </p:cNvPr>
          <p:cNvSpPr/>
          <p:nvPr/>
        </p:nvSpPr>
        <p:spPr>
          <a:xfrm>
            <a:off x="578840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5EB8E608-1FE5-4890-A943-E332BA86E21B}"/>
              </a:ext>
            </a:extLst>
          </p:cNvPr>
          <p:cNvSpPr/>
          <p:nvPr/>
        </p:nvSpPr>
        <p:spPr>
          <a:xfrm>
            <a:off x="1234102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6DD4BDC-B50A-405E-B9D8-03AEFCA3DC69}"/>
              </a:ext>
            </a:extLst>
          </p:cNvPr>
          <p:cNvSpPr/>
          <p:nvPr/>
        </p:nvSpPr>
        <p:spPr>
          <a:xfrm>
            <a:off x="1889364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227024-5D61-403F-8942-7EFC36CB3C3D}"/>
              </a:ext>
            </a:extLst>
          </p:cNvPr>
          <p:cNvSpPr/>
          <p:nvPr/>
        </p:nvSpPr>
        <p:spPr>
          <a:xfrm>
            <a:off x="2544626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5B9F225-22AB-4E4D-8FF5-C0091A66A18A}"/>
              </a:ext>
            </a:extLst>
          </p:cNvPr>
          <p:cNvSpPr/>
          <p:nvPr/>
        </p:nvSpPr>
        <p:spPr>
          <a:xfrm>
            <a:off x="3199888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4B54E8F-A64C-4576-93BD-01FFA743313D}"/>
              </a:ext>
            </a:extLst>
          </p:cNvPr>
          <p:cNvSpPr/>
          <p:nvPr/>
        </p:nvSpPr>
        <p:spPr>
          <a:xfrm>
            <a:off x="3855150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25728DF-6542-4A29-BBA6-DDC9E9CC496B}"/>
              </a:ext>
            </a:extLst>
          </p:cNvPr>
          <p:cNvSpPr/>
          <p:nvPr/>
        </p:nvSpPr>
        <p:spPr>
          <a:xfrm>
            <a:off x="4510412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72265F6-CBF7-4AD2-BCF5-A0D92C67E82F}"/>
              </a:ext>
            </a:extLst>
          </p:cNvPr>
          <p:cNvSpPr/>
          <p:nvPr/>
        </p:nvSpPr>
        <p:spPr>
          <a:xfrm>
            <a:off x="5165674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6D112F7-0407-4838-8079-51A8066EA1B7}"/>
              </a:ext>
            </a:extLst>
          </p:cNvPr>
          <p:cNvSpPr/>
          <p:nvPr/>
        </p:nvSpPr>
        <p:spPr>
          <a:xfrm>
            <a:off x="5820936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4E299B8-FD7C-4518-8DB5-06D415137142}"/>
              </a:ext>
            </a:extLst>
          </p:cNvPr>
          <p:cNvSpPr/>
          <p:nvPr/>
        </p:nvSpPr>
        <p:spPr>
          <a:xfrm>
            <a:off x="6476198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8165B981-1621-4961-83E2-AC85A19E71C3}"/>
              </a:ext>
            </a:extLst>
          </p:cNvPr>
          <p:cNvSpPr/>
          <p:nvPr/>
        </p:nvSpPr>
        <p:spPr>
          <a:xfrm>
            <a:off x="7131460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8C6B2588-6C3D-4758-BEBF-C1EAEF2665D5}"/>
              </a:ext>
            </a:extLst>
          </p:cNvPr>
          <p:cNvSpPr/>
          <p:nvPr/>
        </p:nvSpPr>
        <p:spPr>
          <a:xfrm>
            <a:off x="7786722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FBE3E735-E13D-4A8B-8DA0-EED19253D0FD}"/>
              </a:ext>
            </a:extLst>
          </p:cNvPr>
          <p:cNvSpPr/>
          <p:nvPr/>
        </p:nvSpPr>
        <p:spPr>
          <a:xfrm>
            <a:off x="8441984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4B0361-AD16-452C-BF3D-25E5DB00533D}"/>
              </a:ext>
            </a:extLst>
          </p:cNvPr>
          <p:cNvSpPr txBox="1"/>
          <p:nvPr/>
        </p:nvSpPr>
        <p:spPr>
          <a:xfrm>
            <a:off x="660667" y="2852250"/>
            <a:ext cx="69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860C541-3DC3-4396-B7AF-E3F361863A19}"/>
              </a:ext>
            </a:extLst>
          </p:cNvPr>
          <p:cNvSpPr txBox="1"/>
          <p:nvPr/>
        </p:nvSpPr>
        <p:spPr>
          <a:xfrm>
            <a:off x="1307989" y="2852250"/>
            <a:ext cx="69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31F741E-E814-4861-8932-BE17EF4CFF0D}"/>
              </a:ext>
            </a:extLst>
          </p:cNvPr>
          <p:cNvSpPr txBox="1"/>
          <p:nvPr/>
        </p:nvSpPr>
        <p:spPr>
          <a:xfrm>
            <a:off x="1955311" y="2852250"/>
            <a:ext cx="69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3164079-C9EE-444C-8270-CE94FCA240F4}"/>
              </a:ext>
            </a:extLst>
          </p:cNvPr>
          <p:cNvSpPr txBox="1"/>
          <p:nvPr/>
        </p:nvSpPr>
        <p:spPr>
          <a:xfrm>
            <a:off x="2602633" y="2852250"/>
            <a:ext cx="69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pH4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63F04D3-0582-4FFD-B6C4-E0ACB1CFBF76}"/>
              </a:ext>
            </a:extLst>
          </p:cNvPr>
          <p:cNvSpPr txBox="1"/>
          <p:nvPr/>
        </p:nvSpPr>
        <p:spPr>
          <a:xfrm>
            <a:off x="3249955" y="2852250"/>
            <a:ext cx="656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1F12BD3-5F09-4067-AC5C-9A62244B238A}"/>
              </a:ext>
            </a:extLst>
          </p:cNvPr>
          <p:cNvSpPr txBox="1"/>
          <p:nvPr/>
        </p:nvSpPr>
        <p:spPr>
          <a:xfrm>
            <a:off x="3857382" y="2852250"/>
            <a:ext cx="69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pH6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00DE02F-3151-470A-89A5-88DE8B4FD685}"/>
              </a:ext>
            </a:extLst>
          </p:cNvPr>
          <p:cNvSpPr txBox="1"/>
          <p:nvPr/>
        </p:nvSpPr>
        <p:spPr>
          <a:xfrm>
            <a:off x="4504704" y="2852250"/>
            <a:ext cx="69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pH7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FF024F8-55DD-48A3-8B9B-6D42A552F5EA}"/>
              </a:ext>
            </a:extLst>
          </p:cNvPr>
          <p:cNvSpPr txBox="1"/>
          <p:nvPr/>
        </p:nvSpPr>
        <p:spPr>
          <a:xfrm>
            <a:off x="5152026" y="2852250"/>
            <a:ext cx="69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pH8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1231496-34F5-4758-B98C-F7FD15440900}"/>
              </a:ext>
            </a:extLst>
          </p:cNvPr>
          <p:cNvSpPr txBox="1"/>
          <p:nvPr/>
        </p:nvSpPr>
        <p:spPr>
          <a:xfrm>
            <a:off x="5799348" y="2852250"/>
            <a:ext cx="69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pH9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39A4186-C72B-4EAE-AF28-3D672865DC5C}"/>
              </a:ext>
            </a:extLst>
          </p:cNvPr>
          <p:cNvSpPr txBox="1"/>
          <p:nvPr/>
        </p:nvSpPr>
        <p:spPr>
          <a:xfrm>
            <a:off x="6446670" y="2852250"/>
            <a:ext cx="69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pH10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2F9B15F-F6F3-40E1-8651-927708F73EB2}"/>
              </a:ext>
            </a:extLst>
          </p:cNvPr>
          <p:cNvSpPr txBox="1"/>
          <p:nvPr/>
        </p:nvSpPr>
        <p:spPr>
          <a:xfrm>
            <a:off x="7093992" y="2852250"/>
            <a:ext cx="69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pH11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2A693C8-A59C-41D7-967C-26D31C78A94E}"/>
              </a:ext>
            </a:extLst>
          </p:cNvPr>
          <p:cNvSpPr txBox="1"/>
          <p:nvPr/>
        </p:nvSpPr>
        <p:spPr>
          <a:xfrm>
            <a:off x="7741314" y="2852250"/>
            <a:ext cx="69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pH12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7D5883C-024A-4C14-A441-5DF6A76532F8}"/>
              </a:ext>
            </a:extLst>
          </p:cNvPr>
          <p:cNvSpPr txBox="1"/>
          <p:nvPr/>
        </p:nvSpPr>
        <p:spPr>
          <a:xfrm>
            <a:off x="8388636" y="2852250"/>
            <a:ext cx="69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pH13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95EF6D5-DD33-42EE-A822-29F6D0B40BDA}"/>
              </a:ext>
            </a:extLst>
          </p:cNvPr>
          <p:cNvSpPr txBox="1"/>
          <p:nvPr/>
        </p:nvSpPr>
        <p:spPr>
          <a:xfrm>
            <a:off x="9035953" y="2852250"/>
            <a:ext cx="69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pH14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3B87946E-5A34-4460-8AFD-A3C4204093DE}"/>
              </a:ext>
            </a:extLst>
          </p:cNvPr>
          <p:cNvSpPr/>
          <p:nvPr/>
        </p:nvSpPr>
        <p:spPr>
          <a:xfrm>
            <a:off x="9097251" y="2149982"/>
            <a:ext cx="540000" cy="5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524EB3-CBF1-47FA-80C5-30971A5657EA}"/>
              </a:ext>
            </a:extLst>
          </p:cNvPr>
          <p:cNvSpPr txBox="1"/>
          <p:nvPr/>
        </p:nvSpPr>
        <p:spPr>
          <a:xfrm>
            <a:off x="3084626" y="3429000"/>
            <a:ext cx="3775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Insert the paper into the plastic folder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EB6BA8A-8AD0-4353-945B-7156FB36E5D7}"/>
              </a:ext>
            </a:extLst>
          </p:cNvPr>
          <p:cNvSpPr txBox="1"/>
          <p:nvPr/>
        </p:nvSpPr>
        <p:spPr>
          <a:xfrm>
            <a:off x="2429364" y="3773253"/>
            <a:ext cx="5184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Place the correct buffer solution onto the relevant circle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E45AFA0-6A6F-4CD4-BC67-A7C8FA460A94}"/>
              </a:ext>
            </a:extLst>
          </p:cNvPr>
          <p:cNvSpPr txBox="1"/>
          <p:nvPr/>
        </p:nvSpPr>
        <p:spPr>
          <a:xfrm>
            <a:off x="2892208" y="4192053"/>
            <a:ext cx="3853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Add one drop of the indicator to each circle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6807D0B-E0AB-443D-AAA9-888A0396495F}"/>
              </a:ext>
            </a:extLst>
          </p:cNvPr>
          <p:cNvSpPr txBox="1"/>
          <p:nvPr/>
        </p:nvSpPr>
        <p:spPr>
          <a:xfrm>
            <a:off x="2814626" y="4610853"/>
            <a:ext cx="3853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Cut a wooden splint to a point and stir each circle before photographing the results</a:t>
            </a:r>
          </a:p>
        </p:txBody>
      </p:sp>
    </p:spTree>
    <p:extLst>
      <p:ext uri="{BB962C8B-B14F-4D97-AF65-F5344CB8AC3E}">
        <p14:creationId xmlns:p14="http://schemas.microsoft.com/office/powerpoint/2010/main" val="3301189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1712</TotalTime>
  <Words>611</Words>
  <Application>Microsoft Office PowerPoint</Application>
  <PresentationFormat>A4 Paper (210x297 mm)</PresentationFormat>
  <Paragraphs>78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Testing Acid–Base Indicator Colours</vt:lpstr>
      <vt:lpstr>Indicator reactions are reversible </vt:lpstr>
      <vt:lpstr>Making a Universal Indicator</vt:lpstr>
      <vt:lpstr>Neutralization; the reaction between sodium carbonate and citric acid</vt:lpstr>
      <vt:lpstr>A pH profile of a Natural Indicator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Indicators One-tray practical's</dc:title>
  <dc:creator>Bob Worley</dc:creator>
  <cp:lastModifiedBy>Rosaria Cercola</cp:lastModifiedBy>
  <cp:revision>76</cp:revision>
  <cp:lastPrinted>2020-08-19T06:27:52Z</cp:lastPrinted>
  <dcterms:created xsi:type="dcterms:W3CDTF">2020-06-25T05:01:23Z</dcterms:created>
  <dcterms:modified xsi:type="dcterms:W3CDTF">2021-08-05T09:11:11Z</dcterms:modified>
</cp:coreProperties>
</file>