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5799" autoAdjust="0"/>
  </p:normalViewPr>
  <p:slideViewPr>
    <p:cSldViewPr snapToGrid="0">
      <p:cViewPr varScale="1">
        <p:scale>
          <a:sx n="134" d="100"/>
          <a:sy n="134" d="100"/>
        </p:scale>
        <p:origin x="-104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579F2-9E04-4740-B111-58ADD3C41A57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B57BE-73C0-418F-9F80-D063FF79DB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439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72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7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79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4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63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13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01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446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291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638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879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630E2-0E3E-49EB-997D-01400722AB5A}" type="datetimeFigureOut">
              <a:rPr lang="en-GB" smtClean="0"/>
              <a:pPr/>
              <a:t>17.12.17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DF560-FB36-434E-8D2A-0D1D33BBB4C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39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5870" y="2086769"/>
            <a:ext cx="972026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000" dirty="0">
                <a:solidFill>
                  <a:schemeClr val="tx2"/>
                </a:solidFill>
                <a:latin typeface="Helvetica Neue Light"/>
                <a:cs typeface="Helvetica Neue Light"/>
              </a:rPr>
              <a:t>Η Όρθια Ασθένεια </a:t>
            </a:r>
            <a:endParaRPr lang="en-US" sz="5000" dirty="0">
              <a:latin typeface="Helvetica Neue Light"/>
              <a:cs typeface="Helvetica Neue Light"/>
            </a:endParaRPr>
          </a:p>
        </p:txBody>
      </p:sp>
      <p:pic>
        <p:nvPicPr>
          <p:cNvPr id="3" name="Picture 2" descr="nsit_600.gi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4" t="4398" r="20133" b="51158"/>
          <a:stretch/>
        </p:blipFill>
        <p:spPr>
          <a:xfrm>
            <a:off x="4204737" y="3397250"/>
            <a:ext cx="3556290" cy="24827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sz="1800" kern="1200" dirty="0">
                <a:solidFill>
                  <a:srgbClr val="000000"/>
                </a:solidFill>
                <a:effectLst/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effectLst/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323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l-GR" sz="3000" b="1" dirty="0">
                <a:solidFill>
                  <a:schemeClr val="tx2"/>
                </a:solidFill>
                <a:latin typeface="Helvetica Neue"/>
                <a:cs typeface="Helvetica Neue"/>
              </a:rPr>
              <a:t>Αριθμός αναπαραγωγής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130274" y="2593471"/>
            <a:ext cx="9229170" cy="1112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l-GR" sz="2800" b="1" dirty="0">
                <a:solidFill>
                  <a:schemeClr val="tx2"/>
                </a:solidFill>
                <a:latin typeface="Helvetica Neue"/>
                <a:cs typeface="Helvetica Neue"/>
              </a:rPr>
              <a:t>Ορισμός: </a:t>
            </a:r>
            <a:r>
              <a:rPr lang="el-GR" sz="2800" dirty="0" smtClean="0">
                <a:solidFill>
                  <a:schemeClr val="tx2"/>
                </a:solidFill>
                <a:latin typeface="Helvetica Neue"/>
                <a:cs typeface="Helvetica Neue"/>
              </a:rPr>
              <a:t>Ο μέσος αριθμός των ανθρώπων που ένα μολυσμένο άτομο μολύνει στην αρχή μιας επιδημίας.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b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02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l-GR" sz="3000" b="1" dirty="0">
                <a:solidFill>
                  <a:schemeClr val="tx2"/>
                </a:solidFill>
                <a:latin typeface="Helvetica Neue"/>
                <a:cs typeface="Helvetica Neue"/>
              </a:rPr>
              <a:t>Αριθμός αναπαραγωγής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4" name="Picture 3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7" name="Rectangle 6"/>
          <p:cNvSpPr/>
          <p:nvPr/>
        </p:nvSpPr>
        <p:spPr>
          <a:xfrm>
            <a:off x="2073831" y="2565249"/>
            <a:ext cx="9539614" cy="1112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l-GR" sz="2800" b="1" dirty="0" smtClean="0">
                <a:solidFill>
                  <a:schemeClr val="tx2"/>
                </a:solidFill>
                <a:latin typeface="Helvetica Neue"/>
                <a:cs typeface="Helvetica Neue"/>
              </a:rPr>
              <a:t>Ορισμός</a:t>
            </a:r>
            <a:r>
              <a:rPr lang="en-US" sz="2800" b="1" dirty="0" smtClean="0">
                <a:solidFill>
                  <a:schemeClr val="tx2"/>
                </a:solidFill>
                <a:latin typeface="Helvetica Neue"/>
                <a:cs typeface="Helvetica Neue"/>
              </a:rPr>
              <a:t>: </a:t>
            </a:r>
            <a:r>
              <a:rPr lang="el-GR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Ο μέσος αριθμός των ανθρώπων που ένα μολυσμένο άτομο μολύνει στην αρχή μιας επιδημίας.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pic>
        <p:nvPicPr>
          <p:cNvPr id="13" name="Picture 12" descr="nsit_600.gif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04" t="4398" r="20133" b="51158"/>
          <a:stretch/>
        </p:blipFill>
        <p:spPr>
          <a:xfrm>
            <a:off x="4002921" y="4562820"/>
            <a:ext cx="2318784" cy="161880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15999" y="4847709"/>
            <a:ext cx="160278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R</a:t>
            </a:r>
            <a:r>
              <a:rPr lang="en-US" sz="5000" baseline="-25000" dirty="0">
                <a:solidFill>
                  <a:schemeClr val="tx2"/>
                </a:solidFill>
                <a:latin typeface="Helvetica Neue"/>
                <a:cs typeface="Helvetica Neue"/>
              </a:rPr>
              <a:t>0</a:t>
            </a:r>
            <a:r>
              <a:rPr lang="en-US" sz="5000" dirty="0">
                <a:solidFill>
                  <a:schemeClr val="tx2"/>
                </a:solidFill>
                <a:latin typeface="Helvetica Neue"/>
                <a:cs typeface="Helvetica Neue"/>
              </a:rPr>
              <a:t>=2</a:t>
            </a:r>
            <a:endParaRPr lang="en-US" sz="50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b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495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636549"/>
            <a:ext cx="83512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l-GR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Ο R0 μετράει το πόσο γρήγορα μια επιδημία θα ξεφύγει…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009988" y="3531848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l-GR" dirty="0">
                <a:latin typeface="Helvetica Neue Light"/>
                <a:ea typeface="Times New Roman" charset="0"/>
                <a:cs typeface="Helvetica Neue Light"/>
              </a:rPr>
              <a:t>Οι περιπτώσεις </a:t>
            </a:r>
            <a:r>
              <a:rPr lang="el-GR" b="1" dirty="0">
                <a:latin typeface="Helvetica Neue Light"/>
                <a:ea typeface="Times New Roman" charset="0"/>
                <a:cs typeface="Helvetica Neue Light"/>
              </a:rPr>
              <a:t>μειώνονται</a:t>
            </a:r>
            <a:r>
              <a:rPr lang="el-GR" dirty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l-GR" dirty="0" smtClean="0">
                <a:latin typeface="Helvetica Neue Light"/>
                <a:ea typeface="Times New Roman" charset="0"/>
                <a:cs typeface="Helvetica Neue Light"/>
              </a:rPr>
              <a:t>σε</a:t>
            </a:r>
            <a:endParaRPr lang="de-DE" dirty="0" smtClean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l-GR" dirty="0" smtClean="0">
                <a:latin typeface="Helvetica Neue Light"/>
                <a:ea typeface="Times New Roman" charset="0"/>
                <a:cs typeface="Helvetica Neue Light"/>
              </a:rPr>
              <a:t> </a:t>
            </a:r>
            <a:r>
              <a:rPr lang="el-GR" dirty="0">
                <a:latin typeface="Helvetica Neue Light"/>
                <a:ea typeface="Times New Roman" charset="0"/>
                <a:cs typeface="Helvetica Neue Light"/>
              </a:rPr>
              <a:t>κάθε βήμα </a:t>
            </a: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l-GR" sz="3000" b="1" dirty="0">
                <a:solidFill>
                  <a:schemeClr val="tx2"/>
                </a:solidFill>
                <a:latin typeface="Helvetica Neue"/>
                <a:cs typeface="Helvetica Neue"/>
              </a:rPr>
              <a:t>Αριθμός αναπαραγωγής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44" name="TextBox 43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5" name="Rectangle 44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b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130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2029393" y="2636549"/>
            <a:ext cx="835123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l-GR" sz="2800" dirty="0">
                <a:solidFill>
                  <a:schemeClr val="tx2"/>
                </a:solidFill>
                <a:latin typeface="Helvetica Neue Light"/>
                <a:cs typeface="Helvetica Neue Light"/>
              </a:rPr>
              <a:t>Ο R0 μετράει το πόσο γρήγορα μια επιδημία θα ξεφύγει… </a:t>
            </a:r>
            <a:endParaRPr lang="en-US" sz="28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19" name="AutoShape 14"/>
          <p:cNvSpPr>
            <a:spLocks noChangeArrowheads="1"/>
          </p:cNvSpPr>
          <p:nvPr/>
        </p:nvSpPr>
        <p:spPr bwMode="auto">
          <a:xfrm>
            <a:off x="2108766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66FF6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000" dirty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ea typeface="Times New Roman" charset="0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ea typeface="Times New Roman" charset="0"/>
                <a:cs typeface="Helvetica Neue Light"/>
              </a:rPr>
              <a:t>&lt; 1</a:t>
            </a:r>
          </a:p>
          <a:p>
            <a:pPr algn="ctr">
              <a:defRPr/>
            </a:pPr>
            <a:endParaRPr lang="en-US" dirty="0">
              <a:ln>
                <a:solidFill>
                  <a:srgbClr val="000000"/>
                </a:solidFill>
              </a:ln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l-GR" dirty="0">
                <a:latin typeface="Helvetica Neue Light"/>
                <a:ea typeface="Times New Roman" charset="0"/>
                <a:cs typeface="Helvetica Neue Light"/>
              </a:rPr>
              <a:t>Οι περιπτώσεις </a:t>
            </a:r>
            <a:r>
              <a:rPr lang="el-GR" b="1" dirty="0">
                <a:latin typeface="Helvetica Neue Light"/>
                <a:ea typeface="Times New Roman" charset="0"/>
                <a:cs typeface="Helvetica Neue Light"/>
              </a:rPr>
              <a:t>μειώνονται </a:t>
            </a:r>
            <a:endParaRPr lang="de-DE" b="1" dirty="0" smtClean="0">
              <a:latin typeface="Helvetica Neue Light"/>
              <a:ea typeface="Times New Roman" charset="0"/>
              <a:cs typeface="Helvetica Neue Light"/>
            </a:endParaRPr>
          </a:p>
          <a:p>
            <a:pPr algn="ctr">
              <a:defRPr/>
            </a:pPr>
            <a:r>
              <a:rPr lang="el-GR" dirty="0" smtClean="0">
                <a:latin typeface="Helvetica Neue Light"/>
                <a:ea typeface="Times New Roman" charset="0"/>
                <a:cs typeface="Helvetica Neue Light"/>
              </a:rPr>
              <a:t>σε </a:t>
            </a:r>
            <a:r>
              <a:rPr lang="el-GR" dirty="0">
                <a:latin typeface="Helvetica Neue Light"/>
                <a:ea typeface="Times New Roman" charset="0"/>
                <a:cs typeface="Helvetica Neue Light"/>
              </a:rPr>
              <a:t>κάθε βήμα </a:t>
            </a:r>
            <a:endParaRPr lang="en-US" sz="2400" dirty="0">
              <a:latin typeface="Helvetica Neue Light"/>
              <a:ea typeface="Times New Roman" charset="0"/>
              <a:cs typeface="Helvetica Neue Light"/>
            </a:endParaRPr>
          </a:p>
        </p:txBody>
      </p:sp>
      <p:sp>
        <p:nvSpPr>
          <p:cNvPr id="20" name="AutoShape 15"/>
          <p:cNvSpPr>
            <a:spLocks noChangeArrowheads="1"/>
          </p:cNvSpPr>
          <p:nvPr/>
        </p:nvSpPr>
        <p:spPr bwMode="auto">
          <a:xfrm>
            <a:off x="6249924" y="3503626"/>
            <a:ext cx="3374280" cy="1719263"/>
          </a:xfrm>
          <a:prstGeom prst="roundRect">
            <a:avLst>
              <a:gd name="adj" fmla="val 16667"/>
            </a:avLst>
          </a:prstGeom>
          <a:solidFill>
            <a:srgbClr val="FF505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000" dirty="0">
              <a:latin typeface="Helvetica Neue Light"/>
              <a:cs typeface="Helvetica Neue Light"/>
            </a:endParaRPr>
          </a:p>
          <a:p>
            <a:pPr algn="ctr"/>
            <a:r>
              <a:rPr lang="en-US" sz="4000" dirty="0">
                <a:latin typeface="Helvetica Neue Light"/>
                <a:cs typeface="Helvetica Neue Light"/>
              </a:rPr>
              <a:t>R</a:t>
            </a:r>
            <a:r>
              <a:rPr lang="en-US" sz="4000" baseline="-30000" dirty="0">
                <a:latin typeface="Helvetica Neue Light"/>
                <a:cs typeface="Helvetica Neue Light"/>
              </a:rPr>
              <a:t>0 </a:t>
            </a:r>
            <a:r>
              <a:rPr lang="en-US" sz="4000" dirty="0">
                <a:latin typeface="Helvetica Neue Light"/>
                <a:cs typeface="Helvetica Neue Light"/>
              </a:rPr>
              <a:t>&gt; 1</a:t>
            </a:r>
          </a:p>
          <a:p>
            <a:pPr algn="ctr"/>
            <a:endParaRPr lang="en-US" dirty="0">
              <a:latin typeface="Helvetica Neue Light"/>
              <a:cs typeface="Helvetica Neue Light"/>
            </a:endParaRPr>
          </a:p>
          <a:p>
            <a:pPr algn="ctr"/>
            <a:r>
              <a:rPr lang="el-GR" dirty="0">
                <a:latin typeface="Helvetica Neue Light"/>
                <a:cs typeface="Helvetica Neue Light"/>
              </a:rPr>
              <a:t>Οι περιπτώσεις</a:t>
            </a:r>
            <a:r>
              <a:rPr lang="el-GR" b="1" dirty="0">
                <a:latin typeface="Helvetica Neue Light"/>
                <a:cs typeface="Helvetica Neue Light"/>
              </a:rPr>
              <a:t> αυξάνονται </a:t>
            </a:r>
            <a:endParaRPr lang="de-DE" b="1" dirty="0" smtClean="0">
              <a:latin typeface="Helvetica Neue Light"/>
              <a:cs typeface="Helvetica Neue Light"/>
            </a:endParaRPr>
          </a:p>
          <a:p>
            <a:pPr algn="ctr"/>
            <a:r>
              <a:rPr lang="el-GR" dirty="0" smtClean="0">
                <a:latin typeface="Helvetica Neue Light"/>
                <a:cs typeface="Helvetica Neue Light"/>
              </a:rPr>
              <a:t>σε </a:t>
            </a:r>
            <a:r>
              <a:rPr lang="el-GR" dirty="0">
                <a:latin typeface="Helvetica Neue Light"/>
                <a:cs typeface="Helvetica Neue Light"/>
              </a:rPr>
              <a:t>κάθε βήμα </a:t>
            </a:r>
            <a:endParaRPr lang="en-US" sz="2400" dirty="0">
              <a:latin typeface="Helvetica Neue Light"/>
              <a:cs typeface="Helvetica Neue Light"/>
            </a:endParaRPr>
          </a:p>
        </p:txBody>
      </p:sp>
      <p:grpSp>
        <p:nvGrpSpPr>
          <p:cNvPr id="21" name="Group 80"/>
          <p:cNvGrpSpPr>
            <a:grpSpLocks/>
          </p:cNvGrpSpPr>
          <p:nvPr/>
        </p:nvGrpSpPr>
        <p:grpSpPr bwMode="auto">
          <a:xfrm>
            <a:off x="3124134" y="5432953"/>
            <a:ext cx="1435389" cy="965200"/>
            <a:chOff x="1219200" y="5410200"/>
            <a:chExt cx="1862138" cy="1177925"/>
          </a:xfrm>
        </p:grpSpPr>
        <p:grpSp>
          <p:nvGrpSpPr>
            <p:cNvPr id="22" name="Group 73"/>
            <p:cNvGrpSpPr>
              <a:grpSpLocks noChangeAspect="1"/>
            </p:cNvGrpSpPr>
            <p:nvPr/>
          </p:nvGrpSpPr>
          <p:grpSpPr bwMode="auto">
            <a:xfrm>
              <a:off x="1447800" y="5867400"/>
              <a:ext cx="338138" cy="720725"/>
              <a:chOff x="609600" y="5486400"/>
              <a:chExt cx="609600" cy="1295400"/>
            </a:xfrm>
          </p:grpSpPr>
          <p:sp>
            <p:nvSpPr>
              <p:cNvPr id="38" name="Rounded Rectangle 3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9" name="Oval 3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94"/>
            <p:cNvGrpSpPr>
              <a:grpSpLocks noChangeAspect="1"/>
            </p:cNvGrpSpPr>
            <p:nvPr/>
          </p:nvGrpSpPr>
          <p:grpSpPr bwMode="auto">
            <a:xfrm>
              <a:off x="1219200" y="5410200"/>
              <a:ext cx="338138" cy="720725"/>
              <a:chOff x="609600" y="5486400"/>
              <a:chExt cx="609600" cy="1295400"/>
            </a:xfrm>
          </p:grpSpPr>
          <p:sp>
            <p:nvSpPr>
              <p:cNvPr id="32" name="Rounded Rectangle 31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33" name="Oval 32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101"/>
            <p:cNvGrpSpPr>
              <a:grpSpLocks noChangeAspect="1"/>
            </p:cNvGrpSpPr>
            <p:nvPr/>
          </p:nvGrpSpPr>
          <p:grpSpPr bwMode="auto">
            <a:xfrm>
              <a:off x="2743200" y="5638800"/>
              <a:ext cx="338138" cy="720725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Arrow Connector 24"/>
            <p:cNvCxnSpPr/>
            <p:nvPr/>
          </p:nvCxnSpPr>
          <p:spPr>
            <a:xfrm>
              <a:off x="1828800" y="60960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81"/>
          <p:cNvGrpSpPr>
            <a:grpSpLocks/>
          </p:cNvGrpSpPr>
          <p:nvPr/>
        </p:nvGrpSpPr>
        <p:grpSpPr bwMode="auto">
          <a:xfrm>
            <a:off x="6556633" y="5532950"/>
            <a:ext cx="2878119" cy="965200"/>
            <a:chOff x="4953000" y="5410200"/>
            <a:chExt cx="3733800" cy="1177925"/>
          </a:xfrm>
        </p:grpSpPr>
        <p:grpSp>
          <p:nvGrpSpPr>
            <p:cNvPr id="45" name="Group 108"/>
            <p:cNvGrpSpPr>
              <a:grpSpLocks noChangeAspect="1"/>
            </p:cNvGrpSpPr>
            <p:nvPr/>
          </p:nvGrpSpPr>
          <p:grpSpPr bwMode="auto">
            <a:xfrm>
              <a:off x="4953000" y="5562600"/>
              <a:ext cx="338138" cy="720725"/>
              <a:chOff x="609600" y="5486400"/>
              <a:chExt cx="609600" cy="1295400"/>
            </a:xfrm>
          </p:grpSpPr>
          <p:sp>
            <p:nvSpPr>
              <p:cNvPr id="90" name="Rounded Rectangle 89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91" name="Oval 90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Group 115"/>
            <p:cNvGrpSpPr>
              <a:grpSpLocks noChangeAspect="1"/>
            </p:cNvGrpSpPr>
            <p:nvPr/>
          </p:nvGrpSpPr>
          <p:grpSpPr bwMode="auto">
            <a:xfrm>
              <a:off x="6324600" y="5867400"/>
              <a:ext cx="338138" cy="720725"/>
              <a:chOff x="609600" y="5486400"/>
              <a:chExt cx="609600" cy="1295400"/>
            </a:xfrm>
          </p:grpSpPr>
          <p:sp>
            <p:nvSpPr>
              <p:cNvPr id="84" name="Rounded Rectangle 83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85" name="Oval 84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122"/>
            <p:cNvGrpSpPr>
              <a:grpSpLocks noChangeAspect="1"/>
            </p:cNvGrpSpPr>
            <p:nvPr/>
          </p:nvGrpSpPr>
          <p:grpSpPr bwMode="auto">
            <a:xfrm>
              <a:off x="6096000" y="5410200"/>
              <a:ext cx="338138" cy="720725"/>
              <a:chOff x="609600" y="5486400"/>
              <a:chExt cx="609600" cy="1295400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724079" y="5791704"/>
                <a:ext cx="380643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9" name="Oval 78"/>
              <p:cNvSpPr>
                <a:spLocks noChangeAspect="1"/>
              </p:cNvSpPr>
              <p:nvPr/>
            </p:nvSpPr>
            <p:spPr>
              <a:xfrm>
                <a:off x="778457" y="5486400"/>
                <a:ext cx="269025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494270" y="5941274"/>
                <a:ext cx="382343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645956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800502" y="6589198"/>
                <a:ext cx="382343" cy="2861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16200000" flipH="1">
                <a:off x="953612" y="5939847"/>
                <a:ext cx="379489" cy="151685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129"/>
            <p:cNvGrpSpPr>
              <a:grpSpLocks noChangeAspect="1"/>
            </p:cNvGrpSpPr>
            <p:nvPr/>
          </p:nvGrpSpPr>
          <p:grpSpPr bwMode="auto">
            <a:xfrm>
              <a:off x="8348663" y="5867400"/>
              <a:ext cx="338137" cy="720725"/>
              <a:chOff x="609600" y="5486400"/>
              <a:chExt cx="609600" cy="1295400"/>
            </a:xfrm>
          </p:grpSpPr>
          <p:sp>
            <p:nvSpPr>
              <p:cNvPr id="72" name="Rounded Rectangle 71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136"/>
            <p:cNvGrpSpPr>
              <a:grpSpLocks noChangeAspect="1"/>
            </p:cNvGrpSpPr>
            <p:nvPr/>
          </p:nvGrpSpPr>
          <p:grpSpPr bwMode="auto">
            <a:xfrm>
              <a:off x="7586663" y="5486400"/>
              <a:ext cx="338137" cy="720725"/>
              <a:chOff x="609600" y="5486400"/>
              <a:chExt cx="609600" cy="1295400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7" name="Oval 66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8" name="Straight Connector 67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0" name="Group 143"/>
            <p:cNvGrpSpPr>
              <a:grpSpLocks noChangeAspect="1"/>
            </p:cNvGrpSpPr>
            <p:nvPr/>
          </p:nvGrpSpPr>
          <p:grpSpPr bwMode="auto">
            <a:xfrm>
              <a:off x="7891463" y="5867400"/>
              <a:ext cx="338137" cy="720725"/>
              <a:chOff x="609600" y="5486400"/>
              <a:chExt cx="609600" cy="1295400"/>
            </a:xfrm>
          </p:grpSpPr>
          <p:sp>
            <p:nvSpPr>
              <p:cNvPr id="60" name="Rounded Rectangle 59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61" name="Oval 60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62" name="Straight Connector 61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150"/>
            <p:cNvGrpSpPr>
              <a:grpSpLocks noChangeAspect="1"/>
            </p:cNvGrpSpPr>
            <p:nvPr/>
          </p:nvGrpSpPr>
          <p:grpSpPr bwMode="auto">
            <a:xfrm>
              <a:off x="8120063" y="5410200"/>
              <a:ext cx="338137" cy="720725"/>
              <a:chOff x="609600" y="5486400"/>
              <a:chExt cx="609600" cy="1295400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724079" y="5791704"/>
                <a:ext cx="380642" cy="607753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sp>
            <p:nvSpPr>
              <p:cNvPr id="55" name="Oval 54"/>
              <p:cNvSpPr>
                <a:spLocks noChangeAspect="1"/>
              </p:cNvSpPr>
              <p:nvPr/>
            </p:nvSpPr>
            <p:spPr>
              <a:xfrm>
                <a:off x="778456" y="5486400"/>
                <a:ext cx="269026" cy="268211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1F497D"/>
                  </a:solidFill>
                  <a:latin typeface="Helvetica Neue Light"/>
                  <a:ea typeface="ＭＳ Ｐゴシック" charset="0"/>
                  <a:cs typeface="Helvetica Neue Light"/>
                </a:endParaRPr>
              </a:p>
            </p:txBody>
          </p:sp>
          <p:cxnSp>
            <p:nvCxnSpPr>
              <p:cNvPr id="56" name="Straight Connector 55"/>
              <p:cNvCxnSpPr/>
              <p:nvPr/>
            </p:nvCxnSpPr>
            <p:spPr>
              <a:xfrm rot="5400000">
                <a:off x="494271" y="5941274"/>
                <a:ext cx="382343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645954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800501" y="6589198"/>
                <a:ext cx="382343" cy="2863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16200000" flipH="1">
                <a:off x="953614" y="5939846"/>
                <a:ext cx="379489" cy="151684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Straight Arrow Connector 51"/>
            <p:cNvCxnSpPr/>
            <p:nvPr/>
          </p:nvCxnSpPr>
          <p:spPr>
            <a:xfrm>
              <a:off x="67056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5334000" y="5943600"/>
              <a:ext cx="762000" cy="1588"/>
            </a:xfrm>
            <a:prstGeom prst="straightConnector1">
              <a:avLst/>
            </a:prstGeom>
            <a:ln w="508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/>
          <p:nvPr/>
        </p:nvSpPr>
        <p:spPr>
          <a:xfrm>
            <a:off x="2130268" y="1227536"/>
            <a:ext cx="90958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el-GR" sz="3000" b="1" dirty="0">
                <a:solidFill>
                  <a:schemeClr val="tx2"/>
                </a:solidFill>
                <a:latin typeface="Helvetica Neue"/>
                <a:cs typeface="Helvetica Neue"/>
              </a:rPr>
              <a:t>Αριθμός αναπαραγωγής (R0) </a:t>
            </a:r>
            <a:endParaRPr lang="en-US" sz="3000" b="1" dirty="0">
              <a:solidFill>
                <a:schemeClr val="tx2"/>
              </a:solidFill>
              <a:latin typeface="Helvetica Neue"/>
              <a:cs typeface="Helvetica Neue"/>
            </a:endParaRPr>
          </a:p>
        </p:txBody>
      </p:sp>
      <p:pic>
        <p:nvPicPr>
          <p:cNvPr id="97" name="Picture 96" descr="015_people-silhouettes-vector-l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6151" r="19257"/>
          <a:stretch/>
        </p:blipFill>
        <p:spPr>
          <a:xfrm>
            <a:off x="7673879" y="1101398"/>
            <a:ext cx="386220" cy="967167"/>
          </a:xfrm>
          <a:prstGeom prst="rect">
            <a:avLst/>
          </a:prstGeom>
        </p:spPr>
      </p:pic>
      <p:cxnSp>
        <p:nvCxnSpPr>
          <p:cNvPr id="98" name="Straight Arrow Connector 97"/>
          <p:cNvCxnSpPr/>
          <p:nvPr/>
        </p:nvCxnSpPr>
        <p:spPr>
          <a:xfrm>
            <a:off x="8114109" y="1513298"/>
            <a:ext cx="499181" cy="675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V="1">
            <a:off x="8114102" y="851535"/>
            <a:ext cx="636750" cy="513478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8114102" y="1695979"/>
            <a:ext cx="636750" cy="527156"/>
          </a:xfrm>
          <a:prstGeom prst="straightConnector1">
            <a:avLst/>
          </a:prstGeom>
          <a:ln w="31750" cmpd="sng">
            <a:solidFill>
              <a:srgbClr val="990A00"/>
            </a:solidFill>
            <a:headEnd type="none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8801484" y="973713"/>
            <a:ext cx="57740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500" dirty="0">
                <a:solidFill>
                  <a:schemeClr val="tx2"/>
                </a:solidFill>
                <a:latin typeface="Helvetica Neue Light"/>
                <a:cs typeface="Helvetica Neue Light"/>
              </a:rPr>
              <a:t>?</a:t>
            </a:r>
            <a:endParaRPr lang="en-US" sz="5500" dirty="0"/>
          </a:p>
        </p:txBody>
      </p:sp>
      <p:sp>
        <p:nvSpPr>
          <p:cNvPr id="102" name="TextBox 101"/>
          <p:cNvSpPr txBox="1"/>
          <p:nvPr/>
        </p:nvSpPr>
        <p:spPr>
          <a:xfrm>
            <a:off x="0" y="0"/>
            <a:ext cx="121539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 smtClean="0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103" name="Rectangle 102"/>
          <p:cNvSpPr/>
          <p:nvPr/>
        </p:nvSpPr>
        <p:spPr>
          <a:xfrm>
            <a:off x="0" y="6213560"/>
            <a:ext cx="12115800" cy="63094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	</a:t>
            </a:r>
            <a:r>
              <a:rPr lang="el-GR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408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0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33" name="Rectangle 32"/>
          <p:cNvSpPr/>
          <p:nvPr/>
        </p:nvSpPr>
        <p:spPr>
          <a:xfrm>
            <a:off x="0" y="6213560"/>
            <a:ext cx="12115800" cy="53860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	</a:t>
            </a: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</a:t>
            </a:r>
            <a:r>
              <a:rPr lang="en-US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diseases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616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68" name="Rectangle 67"/>
          <p:cNvSpPr/>
          <p:nvPr/>
        </p:nvSpPr>
        <p:spPr>
          <a:xfrm>
            <a:off x="0" y="6213560"/>
            <a:ext cx="12115800" cy="63094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για:</a:t>
            </a:r>
          </a:p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de-DE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	</a:t>
            </a:r>
            <a:r>
              <a:rPr lang="el-GR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048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115" name="TextBox 114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116" name="Rectangle 115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0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16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229" name="TextBox 228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230" name="Rectangle 229"/>
          <p:cNvSpPr/>
          <p:nvPr/>
        </p:nvSpPr>
        <p:spPr>
          <a:xfrm>
            <a:off x="0" y="6304002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7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52"/>
          <p:cNvGrpSpPr>
            <a:grpSpLocks/>
          </p:cNvGrpSpPr>
          <p:nvPr/>
        </p:nvGrpSpPr>
        <p:grpSpPr bwMode="auto">
          <a:xfrm>
            <a:off x="1693069" y="381000"/>
            <a:ext cx="609600" cy="1295400"/>
            <a:chOff x="457200" y="381000"/>
            <a:chExt cx="609600" cy="1295400"/>
          </a:xfrm>
        </p:grpSpPr>
        <p:grpSp>
          <p:nvGrpSpPr>
            <p:cNvPr id="8" name="Group 388"/>
            <p:cNvGrpSpPr>
              <a:grpSpLocks/>
            </p:cNvGrpSpPr>
            <p:nvPr/>
          </p:nvGrpSpPr>
          <p:grpSpPr bwMode="auto">
            <a:xfrm>
              <a:off x="457200" y="381000"/>
              <a:ext cx="609600" cy="1295400"/>
              <a:chOff x="609600" y="5486400"/>
              <a:chExt cx="609600" cy="1295400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 Box 368"/>
            <p:cNvSpPr txBox="1">
              <a:spLocks noChangeArrowheads="1"/>
            </p:cNvSpPr>
            <p:nvPr/>
          </p:nvSpPr>
          <p:spPr bwMode="auto">
            <a:xfrm>
              <a:off x="457200" y="7620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 dirty="0">
                  <a:latin typeface="Helvetica"/>
                  <a:cs typeface="Helvetica"/>
                </a:rPr>
                <a:t>1</a:t>
              </a:r>
              <a:endParaRPr lang="en-US" sz="3600" b="1" dirty="0">
                <a:latin typeface="Helvetica"/>
                <a:cs typeface="Helvetica"/>
              </a:endParaRPr>
            </a:p>
          </p:txBody>
        </p:sp>
      </p:grpSp>
      <p:grpSp>
        <p:nvGrpSpPr>
          <p:cNvPr id="16" name="Group 459"/>
          <p:cNvGrpSpPr>
            <a:grpSpLocks/>
          </p:cNvGrpSpPr>
          <p:nvPr/>
        </p:nvGrpSpPr>
        <p:grpSpPr bwMode="auto">
          <a:xfrm>
            <a:off x="3064669" y="381000"/>
            <a:ext cx="1143000" cy="1600200"/>
            <a:chOff x="1828800" y="381000"/>
            <a:chExt cx="1143000" cy="1600200"/>
          </a:xfrm>
        </p:grpSpPr>
        <p:grpSp>
          <p:nvGrpSpPr>
            <p:cNvPr id="17" name="Group 389"/>
            <p:cNvGrpSpPr>
              <a:grpSpLocks/>
            </p:cNvGrpSpPr>
            <p:nvPr/>
          </p:nvGrpSpPr>
          <p:grpSpPr bwMode="auto">
            <a:xfrm>
              <a:off x="2362200" y="685800"/>
              <a:ext cx="609600" cy="1295400"/>
              <a:chOff x="609600" y="5486400"/>
              <a:chExt cx="609600" cy="12954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" name="Oval 26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396"/>
            <p:cNvGrpSpPr>
              <a:grpSpLocks/>
            </p:cNvGrpSpPr>
            <p:nvPr/>
          </p:nvGrpSpPr>
          <p:grpSpPr bwMode="auto">
            <a:xfrm>
              <a:off x="1828800" y="381000"/>
              <a:ext cx="609600" cy="1295400"/>
              <a:chOff x="609600" y="5486400"/>
              <a:chExt cx="609600" cy="1295400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" name="Oval 20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 Box 368"/>
            <p:cNvSpPr txBox="1">
              <a:spLocks noChangeArrowheads="1"/>
            </p:cNvSpPr>
            <p:nvPr/>
          </p:nvSpPr>
          <p:spPr bwMode="auto">
            <a:xfrm>
              <a:off x="2209800" y="9906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32" name="Group 466"/>
          <p:cNvGrpSpPr>
            <a:grpSpLocks/>
          </p:cNvGrpSpPr>
          <p:nvPr/>
        </p:nvGrpSpPr>
        <p:grpSpPr bwMode="auto">
          <a:xfrm>
            <a:off x="4817274" y="381000"/>
            <a:ext cx="1676400" cy="2133600"/>
            <a:chOff x="3581400" y="381000"/>
            <a:chExt cx="1676400" cy="2133600"/>
          </a:xfrm>
        </p:grpSpPr>
        <p:grpSp>
          <p:nvGrpSpPr>
            <p:cNvPr id="33" name="Group 403"/>
            <p:cNvGrpSpPr>
              <a:grpSpLocks/>
            </p:cNvGrpSpPr>
            <p:nvPr/>
          </p:nvGrpSpPr>
          <p:grpSpPr bwMode="auto">
            <a:xfrm>
              <a:off x="4038600" y="381000"/>
              <a:ext cx="609600" cy="1295400"/>
              <a:chOff x="609600" y="5486400"/>
              <a:chExt cx="609600" cy="1295400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410"/>
            <p:cNvGrpSpPr>
              <a:grpSpLocks/>
            </p:cNvGrpSpPr>
            <p:nvPr/>
          </p:nvGrpSpPr>
          <p:grpSpPr bwMode="auto">
            <a:xfrm>
              <a:off x="3581400" y="838200"/>
              <a:ext cx="609600" cy="1295400"/>
              <a:chOff x="609600" y="5486400"/>
              <a:chExt cx="609600" cy="1295400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417"/>
            <p:cNvGrpSpPr>
              <a:grpSpLocks/>
            </p:cNvGrpSpPr>
            <p:nvPr/>
          </p:nvGrpSpPr>
          <p:grpSpPr bwMode="auto">
            <a:xfrm>
              <a:off x="4343400" y="1219200"/>
              <a:ext cx="609600" cy="1295400"/>
              <a:chOff x="609600" y="5486400"/>
              <a:chExt cx="609600" cy="1295400"/>
            </a:xfrm>
          </p:grpSpPr>
          <p:sp>
            <p:nvSpPr>
              <p:cNvPr id="49" name="Rounded Rectangle 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50" name="Oval 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424"/>
            <p:cNvGrpSpPr>
              <a:grpSpLocks/>
            </p:cNvGrpSpPr>
            <p:nvPr/>
          </p:nvGrpSpPr>
          <p:grpSpPr bwMode="auto">
            <a:xfrm>
              <a:off x="4648200" y="457200"/>
              <a:ext cx="609600" cy="1295400"/>
              <a:chOff x="609600" y="5486400"/>
              <a:chExt cx="609600" cy="1295400"/>
            </a:xfrm>
          </p:grpSpPr>
          <p:sp>
            <p:nvSpPr>
              <p:cNvPr id="43" name="Rounded Rectangle 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" name="Oval 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2" name="Text Box 368"/>
            <p:cNvSpPr txBox="1">
              <a:spLocks noChangeArrowheads="1"/>
            </p:cNvSpPr>
            <p:nvPr/>
          </p:nvSpPr>
          <p:spPr bwMode="auto">
            <a:xfrm>
              <a:off x="4267201" y="914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4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67" name="Group 487"/>
          <p:cNvGrpSpPr>
            <a:grpSpLocks/>
          </p:cNvGrpSpPr>
          <p:nvPr/>
        </p:nvGrpSpPr>
        <p:grpSpPr bwMode="auto">
          <a:xfrm>
            <a:off x="7179469" y="228600"/>
            <a:ext cx="3200400" cy="6096000"/>
            <a:chOff x="5943600" y="228600"/>
            <a:chExt cx="3200400" cy="6096000"/>
          </a:xfrm>
        </p:grpSpPr>
        <p:grpSp>
          <p:nvGrpSpPr>
            <p:cNvPr id="68" name="Group 599"/>
            <p:cNvGrpSpPr>
              <a:grpSpLocks/>
            </p:cNvGrpSpPr>
            <p:nvPr/>
          </p:nvGrpSpPr>
          <p:grpSpPr bwMode="auto">
            <a:xfrm>
              <a:off x="6629400" y="381000"/>
              <a:ext cx="609600" cy="1295400"/>
              <a:chOff x="609600" y="5486400"/>
              <a:chExt cx="609600" cy="1295400"/>
            </a:xfrm>
          </p:grpSpPr>
          <p:sp>
            <p:nvSpPr>
              <p:cNvPr id="287" name="Rounded Rectangle 28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8" name="Oval 28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9" name="Straight Connector 28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0" name="Straight Connector 28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1" name="Straight Connector 29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2" name="Straight Connector 29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06"/>
            <p:cNvGrpSpPr>
              <a:grpSpLocks/>
            </p:cNvGrpSpPr>
            <p:nvPr/>
          </p:nvGrpSpPr>
          <p:grpSpPr bwMode="auto">
            <a:xfrm>
              <a:off x="6019800" y="533400"/>
              <a:ext cx="609600" cy="1295400"/>
              <a:chOff x="609600" y="5486400"/>
              <a:chExt cx="609600" cy="1295400"/>
            </a:xfrm>
          </p:grpSpPr>
          <p:sp>
            <p:nvSpPr>
              <p:cNvPr id="281" name="Rounded Rectangle 28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82" name="Oval 28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83" name="Straight Connector 28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5" name="Straight Connector 28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6" name="Straight Connector 28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613"/>
            <p:cNvGrpSpPr>
              <a:grpSpLocks/>
            </p:cNvGrpSpPr>
            <p:nvPr/>
          </p:nvGrpSpPr>
          <p:grpSpPr bwMode="auto">
            <a:xfrm>
              <a:off x="6934200" y="914400"/>
              <a:ext cx="609600" cy="1295400"/>
              <a:chOff x="609600" y="5486400"/>
              <a:chExt cx="609600" cy="1295400"/>
            </a:xfrm>
          </p:grpSpPr>
          <p:sp>
            <p:nvSpPr>
              <p:cNvPr id="275" name="Rounded Rectangle 27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6" name="Oval 27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7" name="Straight Connector 27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8" name="Straight Connector 27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9" name="Straight Connector 27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0" name="Straight Connector 27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620"/>
            <p:cNvGrpSpPr>
              <a:grpSpLocks/>
            </p:cNvGrpSpPr>
            <p:nvPr/>
          </p:nvGrpSpPr>
          <p:grpSpPr bwMode="auto">
            <a:xfrm>
              <a:off x="7162800" y="228600"/>
              <a:ext cx="609600" cy="1295400"/>
              <a:chOff x="609600" y="5486400"/>
              <a:chExt cx="609600" cy="1295400"/>
            </a:xfrm>
          </p:grpSpPr>
          <p:sp>
            <p:nvSpPr>
              <p:cNvPr id="269" name="Rounded Rectangle 26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70" name="Oval 26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71" name="Straight Connector 27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2" name="Straight Connector 27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3" name="Straight Connector 27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4" name="Straight Connector 27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627"/>
            <p:cNvGrpSpPr>
              <a:grpSpLocks/>
            </p:cNvGrpSpPr>
            <p:nvPr/>
          </p:nvGrpSpPr>
          <p:grpSpPr bwMode="auto">
            <a:xfrm>
              <a:off x="6400800" y="1295400"/>
              <a:ext cx="609600" cy="1295400"/>
              <a:chOff x="609600" y="5486400"/>
              <a:chExt cx="609600" cy="1295400"/>
            </a:xfrm>
          </p:grpSpPr>
          <p:sp>
            <p:nvSpPr>
              <p:cNvPr id="263" name="Rounded Rectangle 26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64" name="Oval 26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65" name="Straight Connector 26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6" name="Straight Connector 26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7" name="Straight Connector 26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Straight Connector 26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3" name="Group 634"/>
            <p:cNvGrpSpPr>
              <a:grpSpLocks/>
            </p:cNvGrpSpPr>
            <p:nvPr/>
          </p:nvGrpSpPr>
          <p:grpSpPr bwMode="auto">
            <a:xfrm>
              <a:off x="5943600" y="1752600"/>
              <a:ext cx="609600" cy="1295400"/>
              <a:chOff x="609600" y="5486400"/>
              <a:chExt cx="609600" cy="1295400"/>
            </a:xfrm>
          </p:grpSpPr>
          <p:sp>
            <p:nvSpPr>
              <p:cNvPr id="257" name="Rounded Rectangle 25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8" name="Oval 25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9" name="Straight Connector 25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Straight Connector 26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2" name="Straight Connector 26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Group 641"/>
            <p:cNvGrpSpPr>
              <a:grpSpLocks/>
            </p:cNvGrpSpPr>
            <p:nvPr/>
          </p:nvGrpSpPr>
          <p:grpSpPr bwMode="auto">
            <a:xfrm>
              <a:off x="6858000" y="2057400"/>
              <a:ext cx="609600" cy="1295400"/>
              <a:chOff x="609600" y="5486400"/>
              <a:chExt cx="609600" cy="1295400"/>
            </a:xfrm>
          </p:grpSpPr>
          <p:sp>
            <p:nvSpPr>
              <p:cNvPr id="251" name="Rounded Rectangle 25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52" name="Oval 25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53" name="Straight Connector 25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Group 648"/>
            <p:cNvGrpSpPr>
              <a:grpSpLocks/>
            </p:cNvGrpSpPr>
            <p:nvPr/>
          </p:nvGrpSpPr>
          <p:grpSpPr bwMode="auto">
            <a:xfrm>
              <a:off x="7543800" y="1295400"/>
              <a:ext cx="609600" cy="1295400"/>
              <a:chOff x="609600" y="5486400"/>
              <a:chExt cx="609600" cy="1295400"/>
            </a:xfrm>
          </p:grpSpPr>
          <p:sp>
            <p:nvSpPr>
              <p:cNvPr id="245" name="Rounded Rectangle 24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6" name="Oval 24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7" name="Straight Connector 24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655"/>
            <p:cNvGrpSpPr>
              <a:grpSpLocks/>
            </p:cNvGrpSpPr>
            <p:nvPr/>
          </p:nvGrpSpPr>
          <p:grpSpPr bwMode="auto">
            <a:xfrm>
              <a:off x="7620000" y="228600"/>
              <a:ext cx="609600" cy="1295400"/>
              <a:chOff x="609600" y="5486400"/>
              <a:chExt cx="609600" cy="1295400"/>
            </a:xfrm>
          </p:grpSpPr>
          <p:sp>
            <p:nvSpPr>
              <p:cNvPr id="239" name="Rounded Rectangle 23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40" name="Oval 23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41" name="Straight Connector 24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7" name="Group 662"/>
            <p:cNvGrpSpPr>
              <a:grpSpLocks/>
            </p:cNvGrpSpPr>
            <p:nvPr/>
          </p:nvGrpSpPr>
          <p:grpSpPr bwMode="auto">
            <a:xfrm>
              <a:off x="7315200" y="1524000"/>
              <a:ext cx="609600" cy="1295400"/>
              <a:chOff x="609600" y="5486400"/>
              <a:chExt cx="609600" cy="1295400"/>
            </a:xfrm>
          </p:grpSpPr>
          <p:sp>
            <p:nvSpPr>
              <p:cNvPr id="233" name="Rounded Rectangle 23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34" name="Oval 23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35" name="Straight Connector 23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Group 669"/>
            <p:cNvGrpSpPr>
              <a:grpSpLocks/>
            </p:cNvGrpSpPr>
            <p:nvPr/>
          </p:nvGrpSpPr>
          <p:grpSpPr bwMode="auto">
            <a:xfrm>
              <a:off x="7848600" y="2362200"/>
              <a:ext cx="609600" cy="1295400"/>
              <a:chOff x="609600" y="5486400"/>
              <a:chExt cx="609600" cy="1295400"/>
            </a:xfrm>
          </p:grpSpPr>
          <p:sp>
            <p:nvSpPr>
              <p:cNvPr id="227" name="Rounded Rectangle 22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8" name="Oval 22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9" name="Straight Connector 22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9" name="Group 676"/>
            <p:cNvGrpSpPr>
              <a:grpSpLocks/>
            </p:cNvGrpSpPr>
            <p:nvPr/>
          </p:nvGrpSpPr>
          <p:grpSpPr bwMode="auto">
            <a:xfrm>
              <a:off x="8077200" y="1295400"/>
              <a:ext cx="609600" cy="1295400"/>
              <a:chOff x="609600" y="5486400"/>
              <a:chExt cx="609600" cy="1295400"/>
            </a:xfrm>
          </p:grpSpPr>
          <p:sp>
            <p:nvSpPr>
              <p:cNvPr id="221" name="Rounded Rectangle 22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22" name="Oval 22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23" name="Straight Connector 22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0" name="Group 683"/>
            <p:cNvGrpSpPr>
              <a:grpSpLocks/>
            </p:cNvGrpSpPr>
            <p:nvPr/>
          </p:nvGrpSpPr>
          <p:grpSpPr bwMode="auto">
            <a:xfrm>
              <a:off x="6629400" y="2971800"/>
              <a:ext cx="609600" cy="1295400"/>
              <a:chOff x="609600" y="5486400"/>
              <a:chExt cx="609600" cy="1295400"/>
            </a:xfrm>
          </p:grpSpPr>
          <p:sp>
            <p:nvSpPr>
              <p:cNvPr id="215" name="Rounded Rectangle 21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6" name="Oval 21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7" name="Straight Connector 21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Straight Connector 21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Straight Connector 21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Straight Connector 21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1" name="Group 690"/>
            <p:cNvGrpSpPr>
              <a:grpSpLocks/>
            </p:cNvGrpSpPr>
            <p:nvPr/>
          </p:nvGrpSpPr>
          <p:grpSpPr bwMode="auto">
            <a:xfrm>
              <a:off x="6172200" y="2667000"/>
              <a:ext cx="609600" cy="1295400"/>
              <a:chOff x="609600" y="5486400"/>
              <a:chExt cx="609600" cy="1295400"/>
            </a:xfrm>
          </p:grpSpPr>
          <p:sp>
            <p:nvSpPr>
              <p:cNvPr id="209" name="Rounded Rectangle 20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10" name="Oval 20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11" name="Straight Connector 21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Straight Connector 21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Group 697"/>
            <p:cNvGrpSpPr>
              <a:grpSpLocks/>
            </p:cNvGrpSpPr>
            <p:nvPr/>
          </p:nvGrpSpPr>
          <p:grpSpPr bwMode="auto">
            <a:xfrm>
              <a:off x="7315200" y="2895600"/>
              <a:ext cx="609600" cy="1295400"/>
              <a:chOff x="609600" y="5486400"/>
              <a:chExt cx="609600" cy="1295400"/>
            </a:xfrm>
          </p:grpSpPr>
          <p:sp>
            <p:nvSpPr>
              <p:cNvPr id="203" name="Rounded Rectangle 20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204" name="Oval 20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205" name="Straight Connector 20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3" name="Group 704"/>
            <p:cNvGrpSpPr>
              <a:grpSpLocks/>
            </p:cNvGrpSpPr>
            <p:nvPr/>
          </p:nvGrpSpPr>
          <p:grpSpPr bwMode="auto">
            <a:xfrm>
              <a:off x="8153400" y="2971800"/>
              <a:ext cx="609600" cy="1295400"/>
              <a:chOff x="609600" y="5486400"/>
              <a:chExt cx="609600" cy="1295400"/>
            </a:xfrm>
          </p:grpSpPr>
          <p:sp>
            <p:nvSpPr>
              <p:cNvPr id="197" name="Rounded Rectangle 19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8" name="Oval 19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9" name="Straight Connector 19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4" name="Group 711"/>
            <p:cNvGrpSpPr>
              <a:grpSpLocks/>
            </p:cNvGrpSpPr>
            <p:nvPr/>
          </p:nvGrpSpPr>
          <p:grpSpPr bwMode="auto">
            <a:xfrm>
              <a:off x="8534400" y="1219200"/>
              <a:ext cx="609600" cy="1295400"/>
              <a:chOff x="609600" y="5486400"/>
              <a:chExt cx="609600" cy="1295400"/>
            </a:xfrm>
          </p:grpSpPr>
          <p:sp>
            <p:nvSpPr>
              <p:cNvPr id="191" name="Rounded Rectangle 19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92" name="Oval 19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93" name="Straight Connector 19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5" name="Group 718"/>
            <p:cNvGrpSpPr>
              <a:grpSpLocks/>
            </p:cNvGrpSpPr>
            <p:nvPr/>
          </p:nvGrpSpPr>
          <p:grpSpPr bwMode="auto">
            <a:xfrm>
              <a:off x="5943600" y="2971800"/>
              <a:ext cx="609600" cy="1295400"/>
              <a:chOff x="609600" y="5486400"/>
              <a:chExt cx="609600" cy="1295400"/>
            </a:xfrm>
          </p:grpSpPr>
          <p:sp>
            <p:nvSpPr>
              <p:cNvPr id="185" name="Rounded Rectangle 18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6" name="Oval 18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7" name="Straight Connector 18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6" name="Group 725"/>
            <p:cNvGrpSpPr>
              <a:grpSpLocks/>
            </p:cNvGrpSpPr>
            <p:nvPr/>
          </p:nvGrpSpPr>
          <p:grpSpPr bwMode="auto">
            <a:xfrm>
              <a:off x="8534400" y="3581400"/>
              <a:ext cx="609600" cy="1295400"/>
              <a:chOff x="609600" y="5486400"/>
              <a:chExt cx="609600" cy="1295400"/>
            </a:xfrm>
          </p:grpSpPr>
          <p:sp>
            <p:nvSpPr>
              <p:cNvPr id="179" name="Rounded Rectangle 17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80" name="Oval 17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81" name="Straight Connector 18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7" name="Group 732"/>
            <p:cNvGrpSpPr>
              <a:grpSpLocks/>
            </p:cNvGrpSpPr>
            <p:nvPr/>
          </p:nvGrpSpPr>
          <p:grpSpPr bwMode="auto">
            <a:xfrm>
              <a:off x="7162800" y="2667000"/>
              <a:ext cx="609600" cy="1295400"/>
              <a:chOff x="609600" y="5486400"/>
              <a:chExt cx="609600" cy="1295400"/>
            </a:xfrm>
          </p:grpSpPr>
          <p:sp>
            <p:nvSpPr>
              <p:cNvPr id="173" name="Rounded Rectangle 17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74" name="Oval 17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75" name="Straight Connector 17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Group 739"/>
            <p:cNvGrpSpPr>
              <a:grpSpLocks/>
            </p:cNvGrpSpPr>
            <p:nvPr/>
          </p:nvGrpSpPr>
          <p:grpSpPr bwMode="auto">
            <a:xfrm>
              <a:off x="6324600" y="3733800"/>
              <a:ext cx="609600" cy="1295400"/>
              <a:chOff x="609600" y="5486400"/>
              <a:chExt cx="609600" cy="1295400"/>
            </a:xfrm>
          </p:grpSpPr>
          <p:sp>
            <p:nvSpPr>
              <p:cNvPr id="167" name="Rounded Rectangle 16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8" name="Oval 16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9" name="Straight Connector 16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Connector 16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9" name="Group 746"/>
            <p:cNvGrpSpPr>
              <a:grpSpLocks/>
            </p:cNvGrpSpPr>
            <p:nvPr/>
          </p:nvGrpSpPr>
          <p:grpSpPr bwMode="auto">
            <a:xfrm>
              <a:off x="6858000" y="3810000"/>
              <a:ext cx="609600" cy="1295400"/>
              <a:chOff x="609600" y="5486400"/>
              <a:chExt cx="609600" cy="1295400"/>
            </a:xfrm>
          </p:grpSpPr>
          <p:sp>
            <p:nvSpPr>
              <p:cNvPr id="161" name="Rounded Rectangle 16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62" name="Oval 16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63" name="Straight Connector 16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753"/>
            <p:cNvGrpSpPr>
              <a:grpSpLocks/>
            </p:cNvGrpSpPr>
            <p:nvPr/>
          </p:nvGrpSpPr>
          <p:grpSpPr bwMode="auto">
            <a:xfrm>
              <a:off x="6781800" y="4495800"/>
              <a:ext cx="609600" cy="1295400"/>
              <a:chOff x="609600" y="5486400"/>
              <a:chExt cx="609600" cy="1295400"/>
            </a:xfrm>
          </p:grpSpPr>
          <p:sp>
            <p:nvSpPr>
              <p:cNvPr id="155" name="Rounded Rectangle 15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6" name="Oval 15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1" name="Group 760"/>
            <p:cNvGrpSpPr>
              <a:grpSpLocks/>
            </p:cNvGrpSpPr>
            <p:nvPr/>
          </p:nvGrpSpPr>
          <p:grpSpPr bwMode="auto">
            <a:xfrm>
              <a:off x="7543800" y="3810000"/>
              <a:ext cx="609600" cy="1295400"/>
              <a:chOff x="609600" y="5486400"/>
              <a:chExt cx="609600" cy="1295400"/>
            </a:xfrm>
          </p:grpSpPr>
          <p:sp>
            <p:nvSpPr>
              <p:cNvPr id="149" name="Rounded Rectangle 14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50" name="Oval 14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51" name="Straight Connector 15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Connector 15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2" name="Group 767"/>
            <p:cNvGrpSpPr>
              <a:grpSpLocks/>
            </p:cNvGrpSpPr>
            <p:nvPr/>
          </p:nvGrpSpPr>
          <p:grpSpPr bwMode="auto">
            <a:xfrm>
              <a:off x="8382000" y="2362200"/>
              <a:ext cx="609600" cy="1295400"/>
              <a:chOff x="609600" y="5486400"/>
              <a:chExt cx="609600" cy="1295400"/>
            </a:xfrm>
          </p:grpSpPr>
          <p:sp>
            <p:nvSpPr>
              <p:cNvPr id="143" name="Rounded Rectangle 14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44" name="Oval 14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45" name="Straight Connector 14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3" name="Group 774"/>
            <p:cNvGrpSpPr>
              <a:grpSpLocks/>
            </p:cNvGrpSpPr>
            <p:nvPr/>
          </p:nvGrpSpPr>
          <p:grpSpPr bwMode="auto">
            <a:xfrm>
              <a:off x="7239000" y="3962400"/>
              <a:ext cx="609600" cy="1295400"/>
              <a:chOff x="609600" y="5486400"/>
              <a:chExt cx="609600" cy="1295400"/>
            </a:xfrm>
          </p:grpSpPr>
          <p:sp>
            <p:nvSpPr>
              <p:cNvPr id="137" name="Rounded Rectangle 13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8" name="Oval 13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9" name="Straight Connector 13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4" name="Group 781"/>
            <p:cNvGrpSpPr>
              <a:grpSpLocks/>
            </p:cNvGrpSpPr>
            <p:nvPr/>
          </p:nvGrpSpPr>
          <p:grpSpPr bwMode="auto">
            <a:xfrm>
              <a:off x="7772400" y="4800600"/>
              <a:ext cx="609600" cy="1295400"/>
              <a:chOff x="609600" y="5486400"/>
              <a:chExt cx="609600" cy="1295400"/>
            </a:xfrm>
          </p:grpSpPr>
          <p:sp>
            <p:nvSpPr>
              <p:cNvPr id="131" name="Rounded Rectangle 13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32" name="Oval 13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33" name="Straight Connector 13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5" name="Group 788"/>
            <p:cNvGrpSpPr>
              <a:grpSpLocks/>
            </p:cNvGrpSpPr>
            <p:nvPr/>
          </p:nvGrpSpPr>
          <p:grpSpPr bwMode="auto">
            <a:xfrm>
              <a:off x="8001000" y="3733800"/>
              <a:ext cx="609600" cy="1295400"/>
              <a:chOff x="609600" y="5486400"/>
              <a:chExt cx="609600" cy="1295400"/>
            </a:xfrm>
          </p:grpSpPr>
          <p:sp>
            <p:nvSpPr>
              <p:cNvPr id="125" name="Rounded Rectangle 12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6" name="Oval 12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7" name="Straight Connector 12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9" name="Straight Connector 12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6" name="Group 795"/>
            <p:cNvGrpSpPr>
              <a:grpSpLocks/>
            </p:cNvGrpSpPr>
            <p:nvPr/>
          </p:nvGrpSpPr>
          <p:grpSpPr bwMode="auto">
            <a:xfrm>
              <a:off x="6400800" y="5029200"/>
              <a:ext cx="609600" cy="1295400"/>
              <a:chOff x="609600" y="5486400"/>
              <a:chExt cx="609600" cy="1295400"/>
            </a:xfrm>
          </p:grpSpPr>
          <p:sp>
            <p:nvSpPr>
              <p:cNvPr id="119" name="Rounded Rectangle 11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20" name="Oval 11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Group 802"/>
            <p:cNvGrpSpPr>
              <a:grpSpLocks/>
            </p:cNvGrpSpPr>
            <p:nvPr/>
          </p:nvGrpSpPr>
          <p:grpSpPr bwMode="auto">
            <a:xfrm>
              <a:off x="7391400" y="4953000"/>
              <a:ext cx="609600" cy="1295400"/>
              <a:chOff x="609600" y="5486400"/>
              <a:chExt cx="609600" cy="1295400"/>
            </a:xfrm>
          </p:grpSpPr>
          <p:sp>
            <p:nvSpPr>
              <p:cNvPr id="113" name="Rounded Rectangle 11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14" name="Oval 11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15" name="Straight Connector 11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8" name="Group 809"/>
            <p:cNvGrpSpPr>
              <a:grpSpLocks/>
            </p:cNvGrpSpPr>
            <p:nvPr/>
          </p:nvGrpSpPr>
          <p:grpSpPr bwMode="auto">
            <a:xfrm>
              <a:off x="8382000" y="4648200"/>
              <a:ext cx="609600" cy="1295400"/>
              <a:chOff x="609600" y="5486400"/>
              <a:chExt cx="609600" cy="1295400"/>
            </a:xfrm>
          </p:grpSpPr>
          <p:sp>
            <p:nvSpPr>
              <p:cNvPr id="107" name="Rounded Rectangle 10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8" name="Oval 10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9" name="Group 816"/>
            <p:cNvGrpSpPr>
              <a:grpSpLocks/>
            </p:cNvGrpSpPr>
            <p:nvPr/>
          </p:nvGrpSpPr>
          <p:grpSpPr bwMode="auto">
            <a:xfrm>
              <a:off x="8229600" y="304800"/>
              <a:ext cx="609600" cy="1295400"/>
              <a:chOff x="609600" y="5486400"/>
              <a:chExt cx="609600" cy="1295400"/>
            </a:xfrm>
          </p:grpSpPr>
          <p:sp>
            <p:nvSpPr>
              <p:cNvPr id="101" name="Rounded Rectangle 1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102" name="Oval 1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Text Box 368"/>
            <p:cNvSpPr txBox="1">
              <a:spLocks noChangeArrowheads="1"/>
            </p:cNvSpPr>
            <p:nvPr/>
          </p:nvSpPr>
          <p:spPr bwMode="auto">
            <a:xfrm>
              <a:off x="7543801" y="25908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32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293" name="Group 480"/>
          <p:cNvGrpSpPr>
            <a:grpSpLocks/>
          </p:cNvGrpSpPr>
          <p:nvPr/>
        </p:nvGrpSpPr>
        <p:grpSpPr bwMode="auto">
          <a:xfrm>
            <a:off x="4207670" y="2590800"/>
            <a:ext cx="2819400" cy="4038600"/>
            <a:chOff x="2971800" y="2590800"/>
            <a:chExt cx="2819400" cy="4038600"/>
          </a:xfrm>
        </p:grpSpPr>
        <p:grpSp>
          <p:nvGrpSpPr>
            <p:cNvPr id="294" name="Group 487"/>
            <p:cNvGrpSpPr>
              <a:grpSpLocks/>
            </p:cNvGrpSpPr>
            <p:nvPr/>
          </p:nvGrpSpPr>
          <p:grpSpPr bwMode="auto">
            <a:xfrm>
              <a:off x="3657600" y="2590800"/>
              <a:ext cx="609600" cy="1295400"/>
              <a:chOff x="609600" y="5486400"/>
              <a:chExt cx="609600" cy="1295400"/>
            </a:xfrm>
          </p:grpSpPr>
          <p:sp>
            <p:nvSpPr>
              <p:cNvPr id="401" name="Rounded Rectangle 40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02" name="Oval 40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03" name="Straight Connector 40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Straight Connector 40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5" name="Group 494"/>
            <p:cNvGrpSpPr>
              <a:grpSpLocks/>
            </p:cNvGrpSpPr>
            <p:nvPr/>
          </p:nvGrpSpPr>
          <p:grpSpPr bwMode="auto">
            <a:xfrm>
              <a:off x="3048000" y="2895600"/>
              <a:ext cx="609600" cy="1295400"/>
              <a:chOff x="609600" y="5486400"/>
              <a:chExt cx="609600" cy="1295400"/>
            </a:xfrm>
          </p:grpSpPr>
          <p:sp>
            <p:nvSpPr>
              <p:cNvPr id="395" name="Rounded Rectangle 39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6" name="Oval 39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7" name="Straight Connector 39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8" name="Straight Connector 39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9" name="Straight Connector 39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0" name="Straight Connector 39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6" name="Group 501"/>
            <p:cNvGrpSpPr>
              <a:grpSpLocks/>
            </p:cNvGrpSpPr>
            <p:nvPr/>
          </p:nvGrpSpPr>
          <p:grpSpPr bwMode="auto">
            <a:xfrm>
              <a:off x="3962400" y="3276600"/>
              <a:ext cx="609600" cy="1295400"/>
              <a:chOff x="609600" y="5486400"/>
              <a:chExt cx="609600" cy="1295400"/>
            </a:xfrm>
          </p:grpSpPr>
          <p:sp>
            <p:nvSpPr>
              <p:cNvPr id="389" name="Rounded Rectangle 38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90" name="Oval 38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91" name="Straight Connector 39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2" name="Straight Connector 39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3" name="Straight Connector 39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4" name="Straight Connector 39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7" name="Group 508"/>
            <p:cNvGrpSpPr>
              <a:grpSpLocks/>
            </p:cNvGrpSpPr>
            <p:nvPr/>
          </p:nvGrpSpPr>
          <p:grpSpPr bwMode="auto">
            <a:xfrm>
              <a:off x="4343400" y="2590800"/>
              <a:ext cx="609600" cy="1295400"/>
              <a:chOff x="609600" y="5486400"/>
              <a:chExt cx="609600" cy="1295400"/>
            </a:xfrm>
          </p:grpSpPr>
          <p:sp>
            <p:nvSpPr>
              <p:cNvPr id="383" name="Rounded Rectangle 38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84" name="Oval 38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85" name="Straight Connector 38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6" name="Straight Connector 38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7" name="Straight Connector 38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Straight Connector 38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8" name="Group 515"/>
            <p:cNvGrpSpPr>
              <a:grpSpLocks/>
            </p:cNvGrpSpPr>
            <p:nvPr/>
          </p:nvGrpSpPr>
          <p:grpSpPr bwMode="auto">
            <a:xfrm>
              <a:off x="3429000" y="3657600"/>
              <a:ext cx="609600" cy="1295400"/>
              <a:chOff x="609600" y="5486400"/>
              <a:chExt cx="609600" cy="1295400"/>
            </a:xfrm>
          </p:grpSpPr>
          <p:sp>
            <p:nvSpPr>
              <p:cNvPr id="377" name="Rounded Rectangle 37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8" name="Oval 37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9" name="Straight Connector 37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Straight Connector 37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Straight Connector 38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Straight Connector 38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522"/>
            <p:cNvGrpSpPr>
              <a:grpSpLocks/>
            </p:cNvGrpSpPr>
            <p:nvPr/>
          </p:nvGrpSpPr>
          <p:grpSpPr bwMode="auto">
            <a:xfrm>
              <a:off x="2971800" y="4114800"/>
              <a:ext cx="609600" cy="1295400"/>
              <a:chOff x="609600" y="5486400"/>
              <a:chExt cx="609600" cy="1295400"/>
            </a:xfrm>
          </p:grpSpPr>
          <p:sp>
            <p:nvSpPr>
              <p:cNvPr id="371" name="Rounded Rectangle 37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72" name="Oval 37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73" name="Straight Connector 37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Straight Connector 37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Straight Connector 37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Straight Connector 37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0" name="Group 529"/>
            <p:cNvGrpSpPr>
              <a:grpSpLocks/>
            </p:cNvGrpSpPr>
            <p:nvPr/>
          </p:nvGrpSpPr>
          <p:grpSpPr bwMode="auto">
            <a:xfrm>
              <a:off x="3886200" y="4419600"/>
              <a:ext cx="609600" cy="1295400"/>
              <a:chOff x="609600" y="5486400"/>
              <a:chExt cx="609600" cy="1295400"/>
            </a:xfrm>
          </p:grpSpPr>
          <p:sp>
            <p:nvSpPr>
              <p:cNvPr id="365" name="Rounded Rectangle 36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6" name="Oval 36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7" name="Straight Connector 36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1" name="Group 536"/>
            <p:cNvGrpSpPr>
              <a:grpSpLocks/>
            </p:cNvGrpSpPr>
            <p:nvPr/>
          </p:nvGrpSpPr>
          <p:grpSpPr bwMode="auto">
            <a:xfrm>
              <a:off x="4495800" y="3733800"/>
              <a:ext cx="609600" cy="1295400"/>
              <a:chOff x="609600" y="5486400"/>
              <a:chExt cx="609600" cy="1295400"/>
            </a:xfrm>
          </p:grpSpPr>
          <p:sp>
            <p:nvSpPr>
              <p:cNvPr id="359" name="Rounded Rectangle 3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60" name="Oval 3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61" name="Straight Connector 3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2" name="Straight Connector 3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3" name="Straight Connector 3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Straight Connector 3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2" name="Group 543"/>
            <p:cNvGrpSpPr>
              <a:grpSpLocks/>
            </p:cNvGrpSpPr>
            <p:nvPr/>
          </p:nvGrpSpPr>
          <p:grpSpPr bwMode="auto">
            <a:xfrm>
              <a:off x="4724400" y="3048000"/>
              <a:ext cx="609600" cy="1295400"/>
              <a:chOff x="609600" y="5486400"/>
              <a:chExt cx="609600" cy="1295400"/>
            </a:xfrm>
          </p:grpSpPr>
          <p:sp>
            <p:nvSpPr>
              <p:cNvPr id="353" name="Rounded Rectangle 3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54" name="Oval 3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55" name="Straight Connector 3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6" name="Straight Connector 3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Straight Connector 3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8" name="Straight Connector 3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50"/>
            <p:cNvGrpSpPr>
              <a:grpSpLocks/>
            </p:cNvGrpSpPr>
            <p:nvPr/>
          </p:nvGrpSpPr>
          <p:grpSpPr bwMode="auto">
            <a:xfrm>
              <a:off x="4343400" y="3886200"/>
              <a:ext cx="609600" cy="1295400"/>
              <a:chOff x="609600" y="5486400"/>
              <a:chExt cx="609600" cy="1295400"/>
            </a:xfrm>
          </p:grpSpPr>
          <p:sp>
            <p:nvSpPr>
              <p:cNvPr id="347" name="Rounded Rectangle 3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8" name="Oval 3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Straight Connector 3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557"/>
            <p:cNvGrpSpPr>
              <a:grpSpLocks/>
            </p:cNvGrpSpPr>
            <p:nvPr/>
          </p:nvGrpSpPr>
          <p:grpSpPr bwMode="auto">
            <a:xfrm>
              <a:off x="4876800" y="4724400"/>
              <a:ext cx="609600" cy="1295400"/>
              <a:chOff x="609600" y="5486400"/>
              <a:chExt cx="609600" cy="1295400"/>
            </a:xfrm>
          </p:grpSpPr>
          <p:sp>
            <p:nvSpPr>
              <p:cNvPr id="341" name="Rounded Rectangle 3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42" name="Oval 3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43" name="Straight Connector 3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5" name="Group 564"/>
            <p:cNvGrpSpPr>
              <a:grpSpLocks/>
            </p:cNvGrpSpPr>
            <p:nvPr/>
          </p:nvGrpSpPr>
          <p:grpSpPr bwMode="auto">
            <a:xfrm>
              <a:off x="5105400" y="3657600"/>
              <a:ext cx="609600" cy="1295400"/>
              <a:chOff x="609600" y="5486400"/>
              <a:chExt cx="609600" cy="1295400"/>
            </a:xfrm>
          </p:grpSpPr>
          <p:sp>
            <p:nvSpPr>
              <p:cNvPr id="335" name="Rounded Rectangle 3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6" name="Oval 3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7" name="Straight Connector 3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6" name="Group 571"/>
            <p:cNvGrpSpPr>
              <a:grpSpLocks/>
            </p:cNvGrpSpPr>
            <p:nvPr/>
          </p:nvGrpSpPr>
          <p:grpSpPr bwMode="auto">
            <a:xfrm>
              <a:off x="3657600" y="5334000"/>
              <a:ext cx="609600" cy="1295400"/>
              <a:chOff x="609600" y="5486400"/>
              <a:chExt cx="609600" cy="1295400"/>
            </a:xfrm>
          </p:grpSpPr>
          <p:sp>
            <p:nvSpPr>
              <p:cNvPr id="329" name="Rounded Rectangle 3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30" name="Oval 3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31" name="Straight Connector 3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7" name="Group 578"/>
            <p:cNvGrpSpPr>
              <a:grpSpLocks/>
            </p:cNvGrpSpPr>
            <p:nvPr/>
          </p:nvGrpSpPr>
          <p:grpSpPr bwMode="auto">
            <a:xfrm>
              <a:off x="3200400" y="5029200"/>
              <a:ext cx="609600" cy="1295400"/>
              <a:chOff x="609600" y="5486400"/>
              <a:chExt cx="609600" cy="1295400"/>
            </a:xfrm>
          </p:grpSpPr>
          <p:sp>
            <p:nvSpPr>
              <p:cNvPr id="323" name="Rounded Rectangle 3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24" name="Oval 3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25" name="Straight Connector 3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8" name="Group 585"/>
            <p:cNvGrpSpPr>
              <a:grpSpLocks/>
            </p:cNvGrpSpPr>
            <p:nvPr/>
          </p:nvGrpSpPr>
          <p:grpSpPr bwMode="auto">
            <a:xfrm>
              <a:off x="4343400" y="5257800"/>
              <a:ext cx="609600" cy="1295400"/>
              <a:chOff x="609600" y="5486400"/>
              <a:chExt cx="609600" cy="1295400"/>
            </a:xfrm>
          </p:grpSpPr>
          <p:sp>
            <p:nvSpPr>
              <p:cNvPr id="317" name="Rounded Rectangle 3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8" name="Oval 3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9" name="Straight Connector 3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9" name="Group 592"/>
            <p:cNvGrpSpPr>
              <a:grpSpLocks/>
            </p:cNvGrpSpPr>
            <p:nvPr/>
          </p:nvGrpSpPr>
          <p:grpSpPr bwMode="auto">
            <a:xfrm>
              <a:off x="5181600" y="5334000"/>
              <a:ext cx="609600" cy="1295400"/>
              <a:chOff x="609600" y="5486400"/>
              <a:chExt cx="609600" cy="1295400"/>
            </a:xfrm>
          </p:grpSpPr>
          <p:sp>
            <p:nvSpPr>
              <p:cNvPr id="311" name="Rounded Rectangle 31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312" name="Oval 31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Connector 31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Connector 31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6" name="Straight Connector 31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0" name="Text Box 368"/>
            <p:cNvSpPr txBox="1">
              <a:spLocks noChangeArrowheads="1"/>
            </p:cNvSpPr>
            <p:nvPr/>
          </p:nvSpPr>
          <p:spPr bwMode="auto">
            <a:xfrm>
              <a:off x="4267200" y="4191000"/>
              <a:ext cx="69817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16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grpSp>
        <p:nvGrpSpPr>
          <p:cNvPr id="407" name="Group 473"/>
          <p:cNvGrpSpPr>
            <a:grpSpLocks/>
          </p:cNvGrpSpPr>
          <p:nvPr/>
        </p:nvGrpSpPr>
        <p:grpSpPr bwMode="auto">
          <a:xfrm>
            <a:off x="1616869" y="3048000"/>
            <a:ext cx="2133600" cy="3200400"/>
            <a:chOff x="381000" y="3048000"/>
            <a:chExt cx="2133600" cy="3200400"/>
          </a:xfrm>
        </p:grpSpPr>
        <p:grpSp>
          <p:nvGrpSpPr>
            <p:cNvPr id="408" name="Group 431"/>
            <p:cNvGrpSpPr>
              <a:grpSpLocks/>
            </p:cNvGrpSpPr>
            <p:nvPr/>
          </p:nvGrpSpPr>
          <p:grpSpPr bwMode="auto">
            <a:xfrm>
              <a:off x="914400" y="3048000"/>
              <a:ext cx="609600" cy="1295400"/>
              <a:chOff x="609600" y="5486400"/>
              <a:chExt cx="609600" cy="1295400"/>
            </a:xfrm>
          </p:grpSpPr>
          <p:sp>
            <p:nvSpPr>
              <p:cNvPr id="459" name="Rounded Rectangle 45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60" name="Oval 45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61" name="Straight Connector 46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2" name="Straight Connector 46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Straight Connector 46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4" name="Straight Connector 46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438"/>
            <p:cNvGrpSpPr>
              <a:grpSpLocks/>
            </p:cNvGrpSpPr>
            <p:nvPr/>
          </p:nvGrpSpPr>
          <p:grpSpPr bwMode="auto">
            <a:xfrm>
              <a:off x="457200" y="3429000"/>
              <a:ext cx="609600" cy="1295400"/>
              <a:chOff x="609600" y="5486400"/>
              <a:chExt cx="609600" cy="1295400"/>
            </a:xfrm>
          </p:grpSpPr>
          <p:sp>
            <p:nvSpPr>
              <p:cNvPr id="453" name="Rounded Rectangle 45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54" name="Oval 45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55" name="Straight Connector 45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6" name="Straight Connector 45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Straight Connector 45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0" name="Group 445"/>
            <p:cNvGrpSpPr>
              <a:grpSpLocks/>
            </p:cNvGrpSpPr>
            <p:nvPr/>
          </p:nvGrpSpPr>
          <p:grpSpPr bwMode="auto">
            <a:xfrm>
              <a:off x="1371600" y="3810000"/>
              <a:ext cx="609600" cy="1295400"/>
              <a:chOff x="609600" y="5486400"/>
              <a:chExt cx="609600" cy="1295400"/>
            </a:xfrm>
          </p:grpSpPr>
          <p:sp>
            <p:nvSpPr>
              <p:cNvPr id="447" name="Rounded Rectangle 44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8" name="Oval 44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9" name="Straight Connector 44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Straight Connector 44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Straight Connector 45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Straight Connector 45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1" name="Group 452"/>
            <p:cNvGrpSpPr>
              <a:grpSpLocks/>
            </p:cNvGrpSpPr>
            <p:nvPr/>
          </p:nvGrpSpPr>
          <p:grpSpPr bwMode="auto">
            <a:xfrm>
              <a:off x="1676400" y="3048000"/>
              <a:ext cx="609600" cy="1295400"/>
              <a:chOff x="609600" y="5486400"/>
              <a:chExt cx="609600" cy="1295400"/>
            </a:xfrm>
          </p:grpSpPr>
          <p:sp>
            <p:nvSpPr>
              <p:cNvPr id="441" name="Rounded Rectangle 440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42" name="Oval 441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43" name="Straight Connector 442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4" name="Straight Connector 443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Straight Connector 444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Straight Connector 445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2" name="Group 459"/>
            <p:cNvGrpSpPr>
              <a:grpSpLocks/>
            </p:cNvGrpSpPr>
            <p:nvPr/>
          </p:nvGrpSpPr>
          <p:grpSpPr bwMode="auto">
            <a:xfrm>
              <a:off x="838200" y="4191000"/>
              <a:ext cx="609600" cy="1295400"/>
              <a:chOff x="609600" y="5486400"/>
              <a:chExt cx="609600" cy="1295400"/>
            </a:xfrm>
          </p:grpSpPr>
          <p:sp>
            <p:nvSpPr>
              <p:cNvPr id="435" name="Rounded Rectangle 434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6" name="Oval 435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7" name="Straight Connector 436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Straight Connector 437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Straight Connector 438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Straight Connector 439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3" name="Group 466"/>
            <p:cNvGrpSpPr>
              <a:grpSpLocks/>
            </p:cNvGrpSpPr>
            <p:nvPr/>
          </p:nvGrpSpPr>
          <p:grpSpPr bwMode="auto">
            <a:xfrm>
              <a:off x="381000" y="4648200"/>
              <a:ext cx="609600" cy="1295400"/>
              <a:chOff x="609600" y="5486400"/>
              <a:chExt cx="609600" cy="1295400"/>
            </a:xfrm>
          </p:grpSpPr>
          <p:sp>
            <p:nvSpPr>
              <p:cNvPr id="429" name="Rounded Rectangle 428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30" name="Oval 429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31" name="Straight Connector 430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2" name="Straight Connector 431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3" name="Straight Connector 432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Straight Connector 433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4" name="Group 473"/>
            <p:cNvGrpSpPr>
              <a:grpSpLocks/>
            </p:cNvGrpSpPr>
            <p:nvPr/>
          </p:nvGrpSpPr>
          <p:grpSpPr bwMode="auto">
            <a:xfrm>
              <a:off x="1295400" y="4953000"/>
              <a:ext cx="609600" cy="1295400"/>
              <a:chOff x="609600" y="5486400"/>
              <a:chExt cx="609600" cy="1295400"/>
            </a:xfrm>
          </p:grpSpPr>
          <p:sp>
            <p:nvSpPr>
              <p:cNvPr id="423" name="Rounded Rectangle 422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24" name="Oval 423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25" name="Straight Connector 424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7" name="Straight Connector 426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8" name="Straight Connector 427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480"/>
            <p:cNvGrpSpPr>
              <a:grpSpLocks/>
            </p:cNvGrpSpPr>
            <p:nvPr/>
          </p:nvGrpSpPr>
          <p:grpSpPr bwMode="auto">
            <a:xfrm>
              <a:off x="1905000" y="4267200"/>
              <a:ext cx="609600" cy="1295400"/>
              <a:chOff x="609600" y="5486400"/>
              <a:chExt cx="609600" cy="1295400"/>
            </a:xfrm>
          </p:grpSpPr>
          <p:sp>
            <p:nvSpPr>
              <p:cNvPr id="417" name="Rounded Rectangle 416"/>
              <p:cNvSpPr/>
              <p:nvPr/>
            </p:nvSpPr>
            <p:spPr>
              <a:xfrm>
                <a:off x="723900" y="5791200"/>
                <a:ext cx="381000" cy="609600"/>
              </a:xfrm>
              <a:prstGeom prst="roundRect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sp>
            <p:nvSpPr>
              <p:cNvPr id="418" name="Oval 417"/>
              <p:cNvSpPr>
                <a:spLocks noChangeAspect="1"/>
              </p:cNvSpPr>
              <p:nvPr/>
            </p:nvSpPr>
            <p:spPr>
              <a:xfrm>
                <a:off x="779463" y="5486400"/>
                <a:ext cx="268287" cy="268288"/>
              </a:xfrm>
              <a:prstGeom prst="ellipse">
                <a:avLst/>
              </a:prstGeom>
              <a:solidFill>
                <a:srgbClr val="FF4848"/>
              </a:solidFill>
              <a:ln>
                <a:solidFill>
                  <a:srgbClr val="FF4848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  <a:latin typeface="Helvetica"/>
                  <a:ea typeface="ＭＳ Ｐゴシック" charset="0"/>
                  <a:cs typeface="Helvetica"/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 rot="5400000">
                <a:off x="494506" y="5939632"/>
                <a:ext cx="382587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 rot="5400000">
                <a:off x="646907" y="6590506"/>
                <a:ext cx="381000" cy="1587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/>
              <p:nvPr/>
            </p:nvCxnSpPr>
            <p:spPr>
              <a:xfrm rot="5400000">
                <a:off x="800894" y="6590506"/>
                <a:ext cx="381000" cy="1588"/>
              </a:xfrm>
              <a:prstGeom prst="line">
                <a:avLst/>
              </a:prstGeom>
              <a:ln w="1016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2" name="Straight Connector 421"/>
              <p:cNvCxnSpPr/>
              <p:nvPr/>
            </p:nvCxnSpPr>
            <p:spPr>
              <a:xfrm rot="16200000" flipH="1">
                <a:off x="952500" y="5940425"/>
                <a:ext cx="381000" cy="152400"/>
              </a:xfrm>
              <a:prstGeom prst="line">
                <a:avLst/>
              </a:prstGeom>
              <a:ln w="50800" cap="flat" cmpd="sng" algn="ctr">
                <a:solidFill>
                  <a:srgbClr val="FF484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6" name="Text Box 368"/>
            <p:cNvSpPr txBox="1">
              <a:spLocks noChangeArrowheads="1"/>
            </p:cNvSpPr>
            <p:nvPr/>
          </p:nvSpPr>
          <p:spPr bwMode="auto">
            <a:xfrm>
              <a:off x="1143000" y="4343400"/>
              <a:ext cx="44142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GB" sz="3600" b="1">
                  <a:latin typeface="Helvetica"/>
                  <a:cs typeface="Helvetica"/>
                </a:rPr>
                <a:t>8</a:t>
              </a:r>
              <a:endParaRPr lang="en-US" sz="3600" b="1">
                <a:latin typeface="Helvetica"/>
                <a:cs typeface="Helvetica"/>
              </a:endParaRPr>
            </a:p>
          </p:txBody>
        </p:sp>
      </p:grpSp>
      <p:sp>
        <p:nvSpPr>
          <p:cNvPr id="465" name="TextBox 464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466" name="Rectangle 465"/>
          <p:cNvSpPr/>
          <p:nvPr/>
        </p:nvSpPr>
        <p:spPr>
          <a:xfrm>
            <a:off x="0" y="6304002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57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5" name="Picture 42" descr="glob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738" y="1168400"/>
            <a:ext cx="43180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6" name="Text Box 44"/>
          <p:cNvSpPr txBox="1">
            <a:spLocks noChangeArrowheads="1"/>
          </p:cNvSpPr>
          <p:nvPr/>
        </p:nvSpPr>
        <p:spPr bwMode="auto">
          <a:xfrm>
            <a:off x="6664648" y="2997201"/>
            <a:ext cx="285416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chemeClr val="bg1"/>
                </a:solidFill>
              </a:rPr>
              <a:t>33 </a:t>
            </a:r>
            <a:r>
              <a:rPr lang="el-GR" sz="4000" b="1" dirty="0" smtClean="0">
                <a:solidFill>
                  <a:schemeClr val="bg1"/>
                </a:solidFill>
              </a:rPr>
              <a:t>β</a:t>
            </a:r>
            <a:r>
              <a:rPr lang="el-GR" sz="4000" b="1" dirty="0" smtClean="0">
                <a:solidFill>
                  <a:schemeClr val="bg1"/>
                </a:solidFill>
              </a:rPr>
              <a:t>ήματα</a:t>
            </a:r>
            <a:r>
              <a:rPr lang="en-GB" sz="4000" b="1" dirty="0" smtClean="0">
                <a:solidFill>
                  <a:schemeClr val="bg1"/>
                </a:solidFill>
              </a:rPr>
              <a:t>!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aphicFrame>
        <p:nvGraphicFramePr>
          <p:cNvPr id="467" name="Table 4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857422"/>
              </p:ext>
            </p:extLst>
          </p:nvPr>
        </p:nvGraphicFramePr>
        <p:xfrm>
          <a:off x="2061371" y="331702"/>
          <a:ext cx="1288410" cy="621792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88410"/>
              </a:tblGrid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128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256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1,024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2,048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4,096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8,192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16,384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32,768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65,536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468000"/>
                </a:tc>
              </a:tr>
            </a:tbl>
          </a:graphicData>
        </a:graphic>
      </p:graphicFrame>
      <p:graphicFrame>
        <p:nvGraphicFramePr>
          <p:cNvPr id="468" name="Table 4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598664"/>
              </p:ext>
            </p:extLst>
          </p:nvPr>
        </p:nvGraphicFramePr>
        <p:xfrm>
          <a:off x="3866940" y="312748"/>
          <a:ext cx="1814018" cy="6217920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814018"/>
              </a:tblGrid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131,072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262,144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524,288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1,048,576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2,097,152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4,194,304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8,388,608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16,777,216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33,554,432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67,108,864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134,217,728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268,435,456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536,870,912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1,073,741,824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2,147,483,648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4,294,967,296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  <a:tr h="362973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8,589,934,592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R="25200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0" y="6304002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/>
            </a:r>
            <a:br>
              <a:rPr lang="de-DE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8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95454" y="1940568"/>
            <a:ext cx="652250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«Τα φρύδια σηκώθηκαν όταν το μοντέλο των Κέντρων για τον Έλεγχο των Νοσημάτων έκανε πρόβλεψη για </a:t>
            </a:r>
            <a:r>
              <a:rPr lang="el-GR" sz="3000" b="1" dirty="0">
                <a:solidFill>
                  <a:srgbClr val="0000FF"/>
                </a:solidFill>
                <a:latin typeface="Helvetica Neue"/>
                <a:cs typeface="Helvetica Neue"/>
              </a:rPr>
              <a:t>77 τρισεκατομμύρια περιπτώσεις </a:t>
            </a:r>
            <a:r>
              <a:rPr lang="en-US" sz="3000" b="1" dirty="0" smtClean="0">
                <a:solidFill>
                  <a:srgbClr val="0000FF"/>
                </a:solidFill>
                <a:latin typeface="Helvetica Neue"/>
                <a:cs typeface="Helvetica Neue"/>
              </a:rPr>
              <a:t> </a:t>
            </a:r>
            <a:r>
              <a:rPr lang="el-GR" sz="3000" dirty="0">
                <a:solidFill>
                  <a:schemeClr val="tx2"/>
                </a:solidFill>
                <a:latin typeface="Helvetica Neue Light"/>
                <a:cs typeface="Helvetica Neue Light"/>
              </a:rPr>
              <a:t>αν η επιδημία έβγαινε εκτός ελέγχου» - Ben Cooper, 2006 </a:t>
            </a:r>
            <a:endParaRPr lang="en-US" sz="3000" dirty="0">
              <a:solidFill>
                <a:schemeClr val="tx2"/>
              </a:solidFill>
              <a:latin typeface="Helvetica Neue Light"/>
              <a:cs typeface="Helvetica Neue Ligh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53353" y="4664617"/>
            <a:ext cx="2924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Helvetica Neue Light"/>
                <a:cs typeface="Helvetica Neue Light"/>
              </a:rPr>
              <a:t>– Ben Cooper, 2006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2153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Science in School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|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Τεύχος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40: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λοκ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α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</a:rPr>
              <a:t>ίρι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</a:rPr>
              <a:t> 2017</a:t>
            </a:r>
            <a:r>
              <a:rPr lang="en-US" sz="1200" i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  <a:sym typeface="Symbol" charset="2"/>
              </a:rPr>
              <a:t></a:t>
            </a:r>
            <a:r>
              <a:rPr lang="en-GB" sz="12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200" dirty="0" err="1">
                <a:solidFill>
                  <a:schemeClr val="bg1">
                    <a:lumMod val="65000"/>
                  </a:schemeClr>
                </a:solidFill>
              </a:rPr>
              <a:t>www.scienceinschool.org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0" y="6213560"/>
            <a:ext cx="12115800" cy="55399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tabLst>
                <a:tab pos="2743200" algn="ctr"/>
                <a:tab pos="5486400" algn="r"/>
              </a:tabLst>
            </a:pP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Υποστηρικτικό υλικό για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</a:t>
            </a:r>
            <a:b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</a:br>
            <a:r>
              <a:rPr lang="el-GR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Kucharski</a:t>
            </a:r>
            <a:r>
              <a:rPr lang="el-GR" sz="1200" dirty="0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 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A et al. (2017) </a:t>
            </a:r>
            <a:r>
              <a:rPr lang="en-US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 dynamics: understanding the spread of diseases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. </a:t>
            </a:r>
            <a:r>
              <a:rPr lang="el-GR" sz="1200" i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Science in School </a:t>
            </a:r>
            <a:r>
              <a:rPr lang="el-GR" sz="1200" b="1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40</a:t>
            </a:r>
            <a:r>
              <a:rPr lang="el-GR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: 52-56. </a:t>
            </a:r>
            <a:r>
              <a:rPr lang="en-GB" sz="1200" dirty="0" err="1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www.scienceinschool.org</a:t>
            </a:r>
            <a:r>
              <a:rPr lang="en-GB" sz="1200" dirty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/2017/issue40/</a:t>
            </a:r>
            <a:r>
              <a:rPr lang="en-GB" sz="1200" dirty="0" err="1" smtClean="0">
                <a:solidFill>
                  <a:srgbClr val="A6A6A6"/>
                </a:solidFill>
                <a:latin typeface="Calibri" charset="0"/>
                <a:ea typeface="Times New Roman" charset="0"/>
                <a:cs typeface="Times New Roman" charset="0"/>
              </a:rPr>
              <a:t>diseasedynamics</a:t>
            </a:r>
            <a:r>
              <a:rPr lang="en-GB" dirty="0">
                <a:solidFill>
                  <a:srgbClr val="000000"/>
                </a:solidFill>
                <a:latin typeface="Times New Roman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latin typeface="Times New Roman" charset="0"/>
              <a:ea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9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404</Words>
  <Application>Microsoft Macintosh PowerPoint</Application>
  <PresentationFormat>Custom</PresentationFormat>
  <Paragraphs>116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London School of Hygiene &amp; Tropical Medicine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Clare Wenham</dc:creator>
  <cp:lastModifiedBy>Jo Jo</cp:lastModifiedBy>
  <cp:revision>12</cp:revision>
  <dcterms:created xsi:type="dcterms:W3CDTF">2015-07-20T15:19:23Z</dcterms:created>
  <dcterms:modified xsi:type="dcterms:W3CDTF">2017-12-17T21:46:50Z</dcterms:modified>
</cp:coreProperties>
</file>