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42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1" autoAdjust="0"/>
    <p:restoredTop sz="95799" autoAdjust="0"/>
  </p:normalViewPr>
  <p:slideViewPr>
    <p:cSldViewPr snapToGrid="0">
      <p:cViewPr varScale="1">
        <p:scale>
          <a:sx n="131" d="100"/>
          <a:sy n="131" d="100"/>
        </p:scale>
        <p:origin x="60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/>
              <a:t>Summary from VC2: results from trial survey; cholera; spatial spread model</a:t>
            </a:r>
          </a:p>
        </p:txBody>
      </p:sp>
    </p:spTree>
    <p:extLst>
      <p:ext uri="{BB962C8B-B14F-4D97-AF65-F5344CB8AC3E}">
        <p14:creationId xmlns:p14="http://schemas.microsoft.com/office/powerpoint/2010/main" val="584252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84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21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99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41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4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96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92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441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52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994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85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29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320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205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96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07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334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5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5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0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0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753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c.f. “The Network Disease” from VC1.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C3369-BFCD-4364-B81E-FCF5121FB34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00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15/12/2017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235870" y="2948543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Epidemija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5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tinklais</a:t>
            </a:r>
            <a:r>
              <a:rPr lang="en-US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941081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Kartokite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visais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r>
              <a:rPr lang="en-US" sz="2400" dirty="0">
                <a:latin typeface="Helvetica Neue Light"/>
                <a:cs typeface="Helvetica Neue Light"/>
              </a:rPr>
              <a:t>“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353176"/>
            <a:ext cx="2393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" t="-1107" r="66578" b="1107"/>
          <a:stretch/>
        </p:blipFill>
        <p:spPr>
          <a:xfrm>
            <a:off x="2057605" y="295332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99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40885" y="4961293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Kartokite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visais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r>
              <a:rPr lang="en-US" sz="2400" dirty="0">
                <a:latin typeface="Helvetica Neue Light"/>
                <a:cs typeface="Helvetica Neue Light"/>
              </a:rPr>
              <a:t>“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40886" y="4373388"/>
            <a:ext cx="230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19956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40886" y="4969240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Kartokite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visais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r>
              <a:rPr lang="en-US" sz="2400" dirty="0">
                <a:latin typeface="Helvetica Neue Light"/>
                <a:cs typeface="Helvetica Neue Light"/>
              </a:rPr>
              <a:t>“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40887" y="4381335"/>
            <a:ext cx="2459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5890763" y="3379645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29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4921780"/>
            <a:ext cx="10113706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Kartokite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visais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r>
              <a:rPr lang="en-US" sz="2400" dirty="0">
                <a:latin typeface="Helvetica Neue Light"/>
                <a:cs typeface="Helvetica Neue Light"/>
              </a:rPr>
              <a:t>“, </a:t>
            </a:r>
            <a:r>
              <a:rPr lang="en-US" sz="2400" dirty="0" err="1">
                <a:latin typeface="Helvetica Neue Light"/>
                <a:cs typeface="Helvetica Neue Light"/>
              </a:rPr>
              <a:t>tada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užsikrėtęs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žmogus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pasveiksta</a:t>
            </a:r>
            <a:r>
              <a:rPr lang="en-US" sz="2400" dirty="0" smtClean="0">
                <a:latin typeface="Helvetica Neue Light"/>
                <a:cs typeface="Helvetica Neue Light"/>
              </a:rPr>
              <a:t>“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333875"/>
            <a:ext cx="230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57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721885" y="4969240"/>
            <a:ext cx="10162344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Kartokite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visais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r>
              <a:rPr lang="en-US" sz="2400" dirty="0">
                <a:latin typeface="Helvetica Neue Light"/>
                <a:cs typeface="Helvetica Neue Light"/>
              </a:rPr>
              <a:t>“, </a:t>
            </a:r>
            <a:r>
              <a:rPr lang="en-US" sz="2400" dirty="0" err="1">
                <a:latin typeface="Helvetica Neue Light"/>
                <a:cs typeface="Helvetica Neue Light"/>
              </a:rPr>
              <a:t>tada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užsikrėtęs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žmogus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pasveiksta</a:t>
            </a:r>
            <a:r>
              <a:rPr lang="en-US" sz="2400" dirty="0">
                <a:latin typeface="Helvetica Neue Light"/>
                <a:cs typeface="Helvetica Neue Light"/>
              </a:rPr>
              <a:t>“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721886" y="4381335"/>
            <a:ext cx="230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7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977519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 smtClean="0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 smtClean="0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93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55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899698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603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68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123434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93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cxnSp>
        <p:nvCxnSpPr>
          <p:cNvPr id="47" name="Straight Connector 46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9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016429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0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0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123434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93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cxnSp>
        <p:nvCxnSpPr>
          <p:cNvPr id="44" name="Straight Connector 43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02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Screen Shot 2014-09-21 at 11.22.39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0287" y="1752600"/>
            <a:ext cx="36512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Screen Shot 2014-09-21 at 11.22.28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2273" y="1828800"/>
            <a:ext cx="43418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216392" y="428625"/>
            <a:ext cx="3860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4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Socialiniai</a:t>
            </a:r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  <a:r>
              <a:rPr lang="en-US" sz="40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tinklai</a:t>
            </a:r>
            <a:r>
              <a:rPr lang="en-US" sz="4000" dirty="0">
                <a:solidFill>
                  <a:schemeClr val="tx2"/>
                </a:solidFill>
                <a:latin typeface="Helvetica Neue Light"/>
                <a:cs typeface="Helvetica Neue Light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775632" y="18288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287" y="1752600"/>
            <a:ext cx="1219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79158" y="4981575"/>
            <a:ext cx="1988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Amžius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4–5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7522899" y="4981575"/>
            <a:ext cx="2388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chemeClr val="tx2"/>
                </a:solidFill>
                <a:latin typeface="Helvetica Neue Light"/>
                <a:cs typeface="Helvetica Neue Light"/>
              </a:rPr>
              <a:t>Amžius</a:t>
            </a:r>
            <a:r>
              <a:rPr lang="en-US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 10–11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67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909425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5650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7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899698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93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6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860787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459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00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909425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102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48" name="Picture 47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cxnSp>
        <p:nvCxnSpPr>
          <p:cNvPr id="51" name="Straight Connector 50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2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006702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102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9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65" t="1059" r="33722" b="-1059"/>
          <a:stretch/>
        </p:blipFill>
        <p:spPr>
          <a:xfrm>
            <a:off x="2074069" y="2921260"/>
            <a:ext cx="840626" cy="1050928"/>
          </a:xfrm>
          <a:prstGeom prst="rect">
            <a:avLst/>
          </a:prstGeom>
        </p:spPr>
      </p:pic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977519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0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43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10084523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Kiekvienas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ridena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už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kiekvieną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užsikrėtusį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234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Trečia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9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9336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 bwMode="auto">
          <a:xfrm>
            <a:off x="3467649" y="2432052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flipH="1">
            <a:off x="6516230" y="3371975"/>
            <a:ext cx="779586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flipH="1" flipV="1">
            <a:off x="7586935" y="3641975"/>
            <a:ext cx="96219" cy="2982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52" y="3067175"/>
            <a:ext cx="891029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69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Pradėkite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dviem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užsikrėtusiais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 smtClean="0">
                <a:latin typeface="Helvetica Neue Light"/>
                <a:cs typeface="Helvetica Neue Light"/>
              </a:rPr>
              <a:t>žmonėmis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Tęskite</a:t>
            </a:r>
            <a:r>
              <a:rPr lang="en-US" sz="2400" dirty="0">
                <a:latin typeface="Helvetica Neue Light"/>
                <a:cs typeface="Helvetica Neue Light"/>
              </a:rPr>
              <a:t>, </a:t>
            </a:r>
            <a:r>
              <a:rPr lang="en-US" sz="2400" dirty="0" err="1">
                <a:latin typeface="Helvetica Neue Light"/>
                <a:cs typeface="Helvetica Neue Light"/>
              </a:rPr>
              <a:t>kol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baigsis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epidemija</a:t>
            </a:r>
            <a:r>
              <a:rPr lang="en-US" sz="2400" dirty="0" smtClean="0">
                <a:latin typeface="Helvetica Neue Light"/>
                <a:cs typeface="Helvetica Neue Light"/>
              </a:rPr>
              <a:t>“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459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lt-LT" sz="2800" b="1" dirty="0"/>
              <a:t>Ketvirta diena</a:t>
            </a:r>
            <a:r>
              <a:rPr lang="en-GB" sz="2800" dirty="0"/>
              <a:t> </a:t>
            </a:r>
            <a:endParaRPr lang="en-US" sz="2800" b="1" dirty="0">
              <a:latin typeface="Helvetica Neue"/>
              <a:cs typeface="Helvetica Neue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5933997" y="3421062"/>
            <a:ext cx="582230" cy="540000"/>
          </a:xfrm>
          <a:prstGeom prst="ellipse">
            <a:avLst/>
          </a:prstGeom>
          <a:solidFill>
            <a:srgbClr val="F2F2F2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48" name="Straight Connector 47"/>
          <p:cNvCxnSpPr/>
          <p:nvPr/>
        </p:nvCxnSpPr>
        <p:spPr bwMode="auto">
          <a:xfrm rot="16200000" flipH="1">
            <a:off x="4559055" y="344263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 bwMode="auto">
          <a:xfrm rot="5400000">
            <a:off x="4584456" y="341723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 bwMode="auto">
          <a:xfrm rot="16200000" flipH="1">
            <a:off x="3309425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>
            <a:off x="3334826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 bwMode="auto">
          <a:xfrm rot="16200000" flipH="1">
            <a:off x="5783949" y="3442579"/>
            <a:ext cx="885714" cy="496967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 bwMode="auto">
          <a:xfrm rot="5400000">
            <a:off x="5809350" y="3417177"/>
            <a:ext cx="885714" cy="547770"/>
          </a:xfrm>
          <a:prstGeom prst="line">
            <a:avLst/>
          </a:prstGeom>
          <a:solidFill>
            <a:srgbClr val="3366FF"/>
          </a:solidFill>
          <a:ln w="50800" cap="rnd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46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0" y="11232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9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1" y="5183732"/>
            <a:ext cx="8676226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 err="1">
                <a:latin typeface="Helvetica Neue Light"/>
                <a:cs typeface="Helvetica Neue Light"/>
              </a:rPr>
              <a:t>Visi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pradeda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kaip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>
                <a:solidFill>
                  <a:srgbClr val="00C903"/>
                </a:solidFill>
                <a:latin typeface="Helvetica Neue Light"/>
                <a:cs typeface="Helvetica Neue Light"/>
              </a:rPr>
              <a:t>„</a:t>
            </a:r>
            <a:r>
              <a:rPr lang="en-US" sz="2400" dirty="0" err="1">
                <a:solidFill>
                  <a:srgbClr val="00C903"/>
                </a:solidFill>
                <a:latin typeface="Helvetica Neue Light"/>
                <a:cs typeface="Helvetica Neue Light"/>
              </a:rPr>
              <a:t>neatsparūs</a:t>
            </a:r>
            <a:r>
              <a:rPr lang="en-US" sz="2400" dirty="0">
                <a:solidFill>
                  <a:srgbClr val="00C903"/>
                </a:solidFill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solidFill>
                  <a:srgbClr val="00C903"/>
                </a:solidFill>
                <a:latin typeface="Helvetica Neue Light"/>
                <a:cs typeface="Helvetica Neue Light"/>
              </a:rPr>
              <a:t>ligai</a:t>
            </a:r>
            <a:r>
              <a:rPr lang="en-US" sz="2400" dirty="0" smtClean="0">
                <a:solidFill>
                  <a:srgbClr val="00C903"/>
                </a:solidFill>
                <a:latin typeface="Helvetica Neue Light"/>
                <a:cs typeface="Helvetica Neue Light"/>
              </a:rPr>
              <a:t>“</a:t>
            </a:r>
            <a:r>
              <a:rPr lang="en-US" sz="2400" dirty="0">
                <a:latin typeface="Helvetica Neue Light"/>
                <a:cs typeface="Helvetica Neue Light"/>
              </a:rPr>
              <a:t>, </a:t>
            </a:r>
            <a:r>
              <a:rPr lang="en-US" sz="2400" dirty="0" err="1">
                <a:latin typeface="Helvetica Neue Light"/>
                <a:cs typeface="Helvetica Neue Light"/>
              </a:rPr>
              <a:t>išskyrus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vienintelį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Helvetica Neue Light"/>
                <a:cs typeface="Helvetica Neue Light"/>
              </a:rPr>
              <a:t>„</a:t>
            </a:r>
            <a:r>
              <a:rPr lang="en-US" sz="2400" dirty="0" err="1" smtClean="0">
                <a:solidFill>
                  <a:srgbClr val="FF0000"/>
                </a:solidFill>
                <a:latin typeface="Helvetica Neue Light"/>
                <a:cs typeface="Helvetica Neue Light"/>
              </a:rPr>
              <a:t>užsikrėtusį</a:t>
            </a:r>
            <a:r>
              <a:rPr lang="en-US" sz="2400" dirty="0" smtClean="0">
                <a:solidFill>
                  <a:srgbClr val="FF0000"/>
                </a:solidFill>
                <a:latin typeface="Helvetica Neue Light"/>
                <a:cs typeface="Helvetica Neue Light"/>
              </a:rPr>
              <a:t>“ </a:t>
            </a:r>
            <a:r>
              <a:rPr lang="en-US" sz="2400" dirty="0" err="1" smtClean="0">
                <a:latin typeface="Helvetica Neue Light"/>
                <a:cs typeface="Helvetica Neue Light"/>
              </a:rPr>
              <a:t>žmogų</a:t>
            </a:r>
            <a:r>
              <a:rPr lang="en-US" sz="2400" dirty="0" smtClean="0">
                <a:latin typeface="Helvetica Neue Light"/>
                <a:cs typeface="Helvetica Neue Light"/>
              </a:rPr>
              <a:t>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234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>
                <a:latin typeface="Helvetica Neue"/>
                <a:cs typeface="Helvetica Neue"/>
              </a:rPr>
              <a:t>Pirma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3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2" idx="1"/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  <a:endCxn id="12" idx="0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2"/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stCxn id="12" idx="6"/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2"/>
            <a:ext cx="9209417" cy="475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 smtClean="0">
                <a:latin typeface="Helvetica Neue Light"/>
                <a:cs typeface="Helvetica Neue Light"/>
              </a:rPr>
              <a:t>kontaktais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0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70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898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 smtClean="0">
                <a:latin typeface="Helvetica Neue Light"/>
                <a:cs typeface="Helvetica Neue Light"/>
              </a:rPr>
              <a:t>kontaktais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30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16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  <a:endCxn id="11" idx="0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1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56762" y="5183733"/>
            <a:ext cx="9209417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 smtClean="0">
                <a:latin typeface="Helvetica Neue Light"/>
                <a:cs typeface="Helvetica Neue Light"/>
              </a:rPr>
              <a:t>kontaktais</a:t>
            </a:r>
            <a:endParaRPr lang="en-US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56763" y="4595828"/>
            <a:ext cx="2459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7" name="Oval 46"/>
          <p:cNvSpPr>
            <a:spLocks noChangeAspect="1"/>
          </p:cNvSpPr>
          <p:nvPr/>
        </p:nvSpPr>
        <p:spPr bwMode="auto">
          <a:xfrm>
            <a:off x="3424888" y="3383727"/>
            <a:ext cx="668713" cy="62021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6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40885" y="4902856"/>
            <a:ext cx="9209417" cy="131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 smtClean="0">
                <a:latin typeface="Helvetica Neue Light"/>
                <a:cs typeface="Helvetica Neue Light"/>
              </a:rPr>
              <a:t>kontaktais</a:t>
            </a:r>
            <a:endParaRPr lang="en-US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 smtClean="0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Kartokite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visais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r>
              <a:rPr lang="en-US" sz="2400" dirty="0" smtClean="0">
                <a:latin typeface="Helvetica Neue Light"/>
                <a:cs typeface="Helvetica Neue Light"/>
              </a:rPr>
              <a:t>“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40885" y="4314951"/>
            <a:ext cx="2475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9" name="Oval 48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0" name="Straight Connector 49"/>
          <p:cNvCxnSpPr>
            <a:endCxn id="49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5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spect="1"/>
          </p:cNvSpPr>
          <p:nvPr/>
        </p:nvSpPr>
        <p:spPr bwMode="auto">
          <a:xfrm>
            <a:off x="164088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936921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4116516" y="1592263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4718964" y="24304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3468493" y="2430463"/>
            <a:ext cx="582230" cy="540000"/>
          </a:xfrm>
          <a:prstGeom prst="ellipse">
            <a:avLst/>
          </a:prstGeom>
          <a:solidFill>
            <a:srgbClr val="00FF00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4" name="Straight Connector 13"/>
          <p:cNvCxnSpPr>
            <a:stCxn id="6" idx="1"/>
            <a:endCxn id="5" idx="4"/>
          </p:cNvCxnSpPr>
          <p:nvPr/>
        </p:nvCxnSpPr>
        <p:spPr bwMode="auto">
          <a:xfrm rot="16200000" flipV="1">
            <a:off x="4417295" y="2122607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7" idx="7"/>
            <a:endCxn id="5" idx="4"/>
          </p:cNvCxnSpPr>
          <p:nvPr/>
        </p:nvCxnSpPr>
        <p:spPr bwMode="auto">
          <a:xfrm rot="5400000" flipH="1" flipV="1">
            <a:off x="3997908" y="2099832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7" idx="5"/>
          </p:cNvCxnSpPr>
          <p:nvPr/>
        </p:nvCxnSpPr>
        <p:spPr bwMode="auto">
          <a:xfrm rot="16200000" flipV="1">
            <a:off x="4080462" y="2776377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4"/>
          </p:cNvCxnSpPr>
          <p:nvPr/>
        </p:nvCxnSpPr>
        <p:spPr bwMode="auto">
          <a:xfrm rot="5400000">
            <a:off x="3534308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2"/>
            <a:endCxn id="7" idx="6"/>
          </p:cNvCxnSpPr>
          <p:nvPr/>
        </p:nvCxnSpPr>
        <p:spPr bwMode="auto">
          <a:xfrm rot="10800000">
            <a:off x="4050723" y="2700463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4"/>
          </p:cNvCxnSpPr>
          <p:nvPr/>
        </p:nvCxnSpPr>
        <p:spPr bwMode="auto">
          <a:xfrm rot="5400000">
            <a:off x="4784780" y="3195712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3" idx="6"/>
            <a:endCxn id="4" idx="2"/>
          </p:cNvCxnSpPr>
          <p:nvPr/>
        </p:nvCxnSpPr>
        <p:spPr bwMode="auto">
          <a:xfrm>
            <a:off x="2223117" y="1862263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" idx="2"/>
            <a:endCxn id="4" idx="6"/>
          </p:cNvCxnSpPr>
          <p:nvPr/>
        </p:nvCxnSpPr>
        <p:spPr bwMode="auto">
          <a:xfrm rot="10800000">
            <a:off x="3519146" y="1862263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Oval 120"/>
          <p:cNvSpPr>
            <a:spLocks noChangeAspect="1"/>
          </p:cNvSpPr>
          <p:nvPr/>
        </p:nvSpPr>
        <p:spPr bwMode="auto">
          <a:xfrm>
            <a:off x="5933999" y="3421063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22" name="Straight Connector 121"/>
          <p:cNvCxnSpPr>
            <a:endCxn id="121" idx="2"/>
          </p:cNvCxnSpPr>
          <p:nvPr/>
        </p:nvCxnSpPr>
        <p:spPr bwMode="auto">
          <a:xfrm>
            <a:off x="5301196" y="3691063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Oval 124"/>
          <p:cNvSpPr>
            <a:spLocks noChangeAspect="1"/>
          </p:cNvSpPr>
          <p:nvPr/>
        </p:nvSpPr>
        <p:spPr bwMode="auto">
          <a:xfrm>
            <a:off x="5935687" y="2381250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6" name="Oval 125"/>
          <p:cNvSpPr>
            <a:spLocks noChangeAspect="1"/>
          </p:cNvSpPr>
          <p:nvPr/>
        </p:nvSpPr>
        <p:spPr bwMode="auto">
          <a:xfrm>
            <a:off x="7392036" y="39401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7" name="Oval 126"/>
          <p:cNvSpPr>
            <a:spLocks noChangeAspect="1"/>
          </p:cNvSpPr>
          <p:nvPr/>
        </p:nvSpPr>
        <p:spPr bwMode="auto">
          <a:xfrm>
            <a:off x="7295817" y="31019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8" name="Oval 127"/>
          <p:cNvSpPr>
            <a:spLocks noChangeAspect="1"/>
          </p:cNvSpPr>
          <p:nvPr/>
        </p:nvSpPr>
        <p:spPr bwMode="auto">
          <a:xfrm>
            <a:off x="7473038" y="18827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29" name="Oval 128"/>
          <p:cNvSpPr>
            <a:spLocks noChangeAspect="1"/>
          </p:cNvSpPr>
          <p:nvPr/>
        </p:nvSpPr>
        <p:spPr bwMode="auto">
          <a:xfrm>
            <a:off x="8526067" y="12604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 bwMode="auto">
          <a:xfrm>
            <a:off x="9984106" y="1273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 bwMode="auto">
          <a:xfrm>
            <a:off x="8769079" y="27971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 bwMode="auto">
          <a:xfrm>
            <a:off x="8688071" y="4473575"/>
            <a:ext cx="582232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35" name="Straight Connector 134"/>
          <p:cNvCxnSpPr>
            <a:stCxn id="121" idx="5"/>
            <a:endCxn id="126" idx="2"/>
          </p:cNvCxnSpPr>
          <p:nvPr/>
        </p:nvCxnSpPr>
        <p:spPr bwMode="auto">
          <a:xfrm rot="16200000" flipH="1">
            <a:off x="6747410" y="3565547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26" idx="5"/>
            <a:endCxn id="132" idx="2"/>
          </p:cNvCxnSpPr>
          <p:nvPr/>
        </p:nvCxnSpPr>
        <p:spPr bwMode="auto">
          <a:xfrm rot="16200000" flipH="1">
            <a:off x="8117303" y="4172806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27" idx="2"/>
            <a:endCxn id="121" idx="6"/>
          </p:cNvCxnSpPr>
          <p:nvPr/>
        </p:nvCxnSpPr>
        <p:spPr bwMode="auto">
          <a:xfrm rot="10800000" flipV="1">
            <a:off x="6516228" y="3371975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6" idx="0"/>
            <a:endCxn id="127" idx="4"/>
          </p:cNvCxnSpPr>
          <p:nvPr/>
        </p:nvCxnSpPr>
        <p:spPr bwMode="auto">
          <a:xfrm rot="16200000" flipV="1">
            <a:off x="7485943" y="3742973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>
            <a:stCxn id="127" idx="6"/>
            <a:endCxn id="131" idx="2"/>
          </p:cNvCxnSpPr>
          <p:nvPr/>
        </p:nvCxnSpPr>
        <p:spPr bwMode="auto">
          <a:xfrm flipV="1">
            <a:off x="7878049" y="3067175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>
            <a:stCxn id="126" idx="6"/>
            <a:endCxn id="131" idx="3"/>
          </p:cNvCxnSpPr>
          <p:nvPr/>
        </p:nvCxnSpPr>
        <p:spPr bwMode="auto">
          <a:xfrm flipV="1">
            <a:off x="7974270" y="3258101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>
            <a:stCxn id="121" idx="0"/>
            <a:endCxn id="125" idx="4"/>
          </p:cNvCxnSpPr>
          <p:nvPr/>
        </p:nvCxnSpPr>
        <p:spPr bwMode="auto">
          <a:xfrm rot="5400000" flipH="1" flipV="1">
            <a:off x="5976057" y="3170326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5" idx="6"/>
            <a:endCxn id="128" idx="2"/>
          </p:cNvCxnSpPr>
          <p:nvPr/>
        </p:nvCxnSpPr>
        <p:spPr bwMode="auto">
          <a:xfrm flipV="1">
            <a:off x="6517922" y="2152787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28" idx="5"/>
            <a:endCxn id="131" idx="1"/>
          </p:cNvCxnSpPr>
          <p:nvPr/>
        </p:nvCxnSpPr>
        <p:spPr bwMode="auto">
          <a:xfrm rot="16200000" flipH="1">
            <a:off x="8145889" y="2167818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25" idx="5"/>
            <a:endCxn id="131" idx="2"/>
          </p:cNvCxnSpPr>
          <p:nvPr/>
        </p:nvCxnSpPr>
        <p:spPr bwMode="auto">
          <a:xfrm rot="16200000" flipH="1">
            <a:off x="7488358" y="1786460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30" idx="2"/>
            <a:endCxn id="129" idx="6"/>
          </p:cNvCxnSpPr>
          <p:nvPr/>
        </p:nvCxnSpPr>
        <p:spPr bwMode="auto">
          <a:xfrm rot="10800000">
            <a:off x="9108307" y="1530475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29" idx="3"/>
            <a:endCxn id="128" idx="7"/>
          </p:cNvCxnSpPr>
          <p:nvPr/>
        </p:nvCxnSpPr>
        <p:spPr bwMode="auto">
          <a:xfrm rot="5400000">
            <a:off x="8170437" y="1520964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2" name="Oval 211"/>
          <p:cNvSpPr>
            <a:spLocks noChangeAspect="1"/>
          </p:cNvSpPr>
          <p:nvPr/>
        </p:nvSpPr>
        <p:spPr bwMode="auto">
          <a:xfrm>
            <a:off x="9903104" y="2339975"/>
            <a:ext cx="582230" cy="540000"/>
          </a:xfrm>
          <a:prstGeom prst="ellipse">
            <a:avLst/>
          </a:prstGeom>
          <a:solidFill>
            <a:srgbClr val="00FF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5" name="Text Box 3"/>
          <p:cNvSpPr txBox="1">
            <a:spLocks noChangeArrowheads="1"/>
          </p:cNvSpPr>
          <p:nvPr/>
        </p:nvSpPr>
        <p:spPr bwMode="auto">
          <a:xfrm>
            <a:off x="1640885" y="4931468"/>
            <a:ext cx="9209417" cy="130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Paeiliui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eikite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ratu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užsikrėtusio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žmogaus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 smtClean="0">
                <a:latin typeface="Helvetica Neue Light"/>
                <a:cs typeface="Helvetica Neue Light"/>
              </a:rPr>
              <a:t>kontaktais</a:t>
            </a:r>
            <a:endParaRPr lang="en-US" sz="2400" dirty="0" smtClean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 smtClean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Ridenkite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kauliuką</a:t>
            </a:r>
            <a:r>
              <a:rPr lang="en-US" sz="2400" dirty="0">
                <a:latin typeface="Helvetica Neue Light"/>
                <a:cs typeface="Helvetica Neue Light"/>
              </a:rPr>
              <a:t>. </a:t>
            </a:r>
            <a:r>
              <a:rPr lang="en-US" sz="2400" dirty="0" err="1">
                <a:latin typeface="Helvetica Neue Light"/>
                <a:cs typeface="Helvetica Neue Light"/>
              </a:rPr>
              <a:t>Jei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iškrenta</a:t>
            </a:r>
            <a:r>
              <a:rPr lang="en-US" sz="2400" dirty="0">
                <a:latin typeface="Helvetica Neue Light"/>
                <a:cs typeface="Helvetica Neue Light"/>
              </a:rPr>
              <a:t> 1 </a:t>
            </a:r>
            <a:r>
              <a:rPr lang="en-US" sz="2400" dirty="0" err="1">
                <a:latin typeface="Helvetica Neue Light"/>
                <a:cs typeface="Helvetica Neue Light"/>
              </a:rPr>
              <a:t>arba</a:t>
            </a:r>
            <a:r>
              <a:rPr lang="en-US" sz="2400" dirty="0">
                <a:latin typeface="Helvetica Neue Light"/>
                <a:cs typeface="Helvetica Neue Light"/>
              </a:rPr>
              <a:t> 2, „</a:t>
            </a:r>
            <a:r>
              <a:rPr lang="en-US" sz="2400" dirty="0" err="1">
                <a:latin typeface="Helvetica Neue Light"/>
                <a:cs typeface="Helvetica Neue Light"/>
              </a:rPr>
              <a:t>užkrėskite</a:t>
            </a:r>
            <a:r>
              <a:rPr lang="en-US" sz="2400" dirty="0">
                <a:latin typeface="Helvetica Neue Light"/>
                <a:cs typeface="Helvetica Neue Light"/>
              </a:rPr>
              <a:t>“ </a:t>
            </a:r>
            <a:r>
              <a:rPr lang="en-US" sz="2400" dirty="0" err="1">
                <a:latin typeface="Helvetica Neue Light"/>
                <a:cs typeface="Helvetica Neue Light"/>
              </a:rPr>
              <a:t>tą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žmogų</a:t>
            </a:r>
            <a:endParaRPr lang="en-US" sz="2400" dirty="0">
              <a:latin typeface="Helvetica Neue Light"/>
              <a:cs typeface="Helvetica Neue Light"/>
            </a:endParaRPr>
          </a:p>
          <a:p>
            <a:pPr>
              <a:lnSpc>
                <a:spcPct val="110000"/>
              </a:lnSpc>
            </a:pPr>
            <a:r>
              <a:rPr lang="en-US" sz="2400" dirty="0">
                <a:latin typeface="Helvetica Neue Light"/>
                <a:cs typeface="Helvetica Neue Light"/>
              </a:rPr>
              <a:t>• </a:t>
            </a:r>
            <a:r>
              <a:rPr lang="en-US" sz="2400" dirty="0" err="1">
                <a:latin typeface="Helvetica Neue Light"/>
                <a:cs typeface="Helvetica Neue Light"/>
              </a:rPr>
              <a:t>Kartokite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su</a:t>
            </a:r>
            <a:r>
              <a:rPr lang="en-US" sz="2400" dirty="0">
                <a:latin typeface="Helvetica Neue Light"/>
                <a:cs typeface="Helvetica Neue Light"/>
              </a:rPr>
              <a:t> </a:t>
            </a:r>
            <a:r>
              <a:rPr lang="en-US" sz="2400" dirty="0" err="1">
                <a:latin typeface="Helvetica Neue Light"/>
                <a:cs typeface="Helvetica Neue Light"/>
              </a:rPr>
              <a:t>visais</a:t>
            </a:r>
            <a:r>
              <a:rPr lang="en-US" sz="2400" dirty="0">
                <a:latin typeface="Helvetica Neue Light"/>
                <a:cs typeface="Helvetica Neue Light"/>
              </a:rPr>
              <a:t> „</a:t>
            </a:r>
            <a:r>
              <a:rPr lang="en-US" sz="2400" dirty="0" err="1">
                <a:latin typeface="Helvetica Neue Light"/>
                <a:cs typeface="Helvetica Neue Light"/>
              </a:rPr>
              <a:t>kontaktais</a:t>
            </a:r>
            <a:r>
              <a:rPr lang="en-US" sz="2400" dirty="0">
                <a:latin typeface="Helvetica Neue Light"/>
                <a:cs typeface="Helvetica Neue Light"/>
              </a:rPr>
              <a:t>“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1640886" y="4343563"/>
            <a:ext cx="2459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latin typeface="Helvetica Neue"/>
                <a:cs typeface="Helvetica Neue"/>
              </a:rPr>
              <a:t>Antra </a:t>
            </a:r>
            <a:r>
              <a:rPr lang="en-US" sz="2800" b="1" dirty="0" err="1">
                <a:latin typeface="Helvetica Neue"/>
                <a:cs typeface="Helvetica Neue"/>
              </a:rPr>
              <a:t>diena</a:t>
            </a:r>
            <a:r>
              <a:rPr lang="en-US" sz="2800" b="1" dirty="0">
                <a:latin typeface="Helvetica Neue"/>
                <a:cs typeface="Helvetica Neue"/>
              </a:rPr>
              <a:t> </a:t>
            </a:r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1721885" y="274638"/>
            <a:ext cx="8748237" cy="77311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Kaip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tinklais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sklinda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 </a:t>
            </a:r>
            <a:r>
              <a:rPr lang="en-GB" sz="3600" dirty="0" err="1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epidemija</a:t>
            </a:r>
            <a:r>
              <a:rPr lang="en-GB" sz="3600" dirty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? </a:t>
            </a:r>
          </a:p>
        </p:txBody>
      </p:sp>
      <p:pic>
        <p:nvPicPr>
          <p:cNvPr id="2" name="Picture 1" descr="dice2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076"/>
          <a:stretch/>
        </p:blipFill>
        <p:spPr>
          <a:xfrm>
            <a:off x="2062500" y="2921260"/>
            <a:ext cx="874420" cy="1050928"/>
          </a:xfrm>
          <a:prstGeom prst="rect">
            <a:avLst/>
          </a:prstGeom>
        </p:spPr>
      </p:pic>
      <p:pic>
        <p:nvPicPr>
          <p:cNvPr id="13" name="Picture 12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-1316405" y="3514169"/>
            <a:ext cx="869157" cy="966007"/>
          </a:xfrm>
          <a:prstGeom prst="rect">
            <a:avLst/>
          </a:prstGeom>
        </p:spPr>
      </p:pic>
      <p:sp>
        <p:nvSpPr>
          <p:cNvPr id="48" name="Oval 47"/>
          <p:cNvSpPr>
            <a:spLocks noChangeAspect="1"/>
          </p:cNvSpPr>
          <p:nvPr/>
        </p:nvSpPr>
        <p:spPr bwMode="auto">
          <a:xfrm>
            <a:off x="4718964" y="3421063"/>
            <a:ext cx="582232" cy="540000"/>
          </a:xfrm>
          <a:prstGeom prst="ellipse">
            <a:avLst/>
          </a:prstGeom>
          <a:solidFill>
            <a:srgbClr val="FF0000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pic>
        <p:nvPicPr>
          <p:cNvPr id="49" name="Picture 48" descr="dice1.png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9"/>
          <a:stretch/>
        </p:blipFill>
        <p:spPr>
          <a:xfrm>
            <a:off x="2067765" y="2963480"/>
            <a:ext cx="869157" cy="966007"/>
          </a:xfrm>
          <a:prstGeom prst="rect">
            <a:avLst/>
          </a:prstGeom>
        </p:spPr>
      </p:pic>
      <p:sp>
        <p:nvSpPr>
          <p:cNvPr id="50" name="Oval 49"/>
          <p:cNvSpPr>
            <a:spLocks noChangeAspect="1"/>
          </p:cNvSpPr>
          <p:nvPr/>
        </p:nvSpPr>
        <p:spPr bwMode="auto">
          <a:xfrm>
            <a:off x="3468493" y="3421063"/>
            <a:ext cx="582230" cy="540000"/>
          </a:xfrm>
          <a:prstGeom prst="ellipse">
            <a:avLst/>
          </a:prstGeom>
          <a:solidFill>
            <a:srgbClr val="FF0000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51" name="Straight Connector 50"/>
          <p:cNvCxnSpPr>
            <a:endCxn id="50" idx="6"/>
          </p:cNvCxnSpPr>
          <p:nvPr/>
        </p:nvCxnSpPr>
        <p:spPr bwMode="auto">
          <a:xfrm rot="10800000">
            <a:off x="4050723" y="3691062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>
            <a:spLocks noChangeAspect="1"/>
          </p:cNvSpPr>
          <p:nvPr/>
        </p:nvSpPr>
        <p:spPr bwMode="auto">
          <a:xfrm>
            <a:off x="1970040" y="2921861"/>
            <a:ext cx="1068073" cy="990604"/>
          </a:xfrm>
          <a:prstGeom prst="ellipse">
            <a:avLst/>
          </a:prstGeom>
          <a:noFill/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/>
          <a:p>
            <a:pPr algn="ctr"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solidFill>
                  <a:schemeClr val="bg1">
                    <a:lumMod val="65000"/>
                  </a:schemeClr>
                </a:solidFill>
              </a:rPr>
              <a:t>Science in School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Nr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. 40: </a:t>
            </a:r>
            <a:r>
              <a:rPr lang="tr-TR" sz="1200" dirty="0" err="1">
                <a:solidFill>
                  <a:schemeClr val="bg1">
                    <a:lumMod val="65000"/>
                  </a:schemeClr>
                </a:solidFill>
              </a:rPr>
              <a:t>Vasara</a:t>
            </a:r>
            <a:r>
              <a:rPr lang="tr-TR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0" y="6213560"/>
            <a:ext cx="12115800" cy="8925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Pagalbinė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medžiaga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straipsniui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endParaRPr lang="en-US" sz="1200" dirty="0">
              <a:latin typeface="Times New Roman" charset="0"/>
              <a:ea typeface="Times New Roman" charset="0"/>
            </a:endParaRPr>
          </a:p>
          <a:p>
            <a:pPr marL="182880">
              <a:spcAft>
                <a:spcPts val="600"/>
              </a:spcAft>
            </a:pPr>
            <a:r>
              <a:rPr lang="en-US" sz="1200" kern="1200" dirty="0" smtClean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Kucharski </a:t>
            </a:r>
            <a:r>
              <a:rPr lang="en-US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A et al. 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(2017) Disease dynamics: understanding the spread of diseases. </a:t>
            </a:r>
            <a:r>
              <a:rPr lang="en-GB" sz="1200" i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Science in School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n-GB" sz="1200" b="1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: 52–56. 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kern="1200" dirty="0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kern="1200" dirty="0" err="1">
                <a:solidFill>
                  <a:srgbClr val="A6A6A6"/>
                </a:solidFill>
                <a:effectLst/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9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2150</Words>
  <Application>Microsoft Macintosh PowerPoint</Application>
  <PresentationFormat>Widescreen</PresentationFormat>
  <Paragraphs>265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Calibri Light</vt:lpstr>
      <vt:lpstr>Helvetica Neue</vt:lpstr>
      <vt:lpstr>Helvetica Neue Light</vt:lpstr>
      <vt:lpstr>ＭＳ Ｐゴシック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Microsoft Office User</cp:lastModifiedBy>
  <cp:revision>17</cp:revision>
  <dcterms:created xsi:type="dcterms:W3CDTF">2015-07-20T15:19:23Z</dcterms:created>
  <dcterms:modified xsi:type="dcterms:W3CDTF">2017-12-15T10:49:01Z</dcterms:modified>
</cp:coreProperties>
</file>