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5799" autoAdjust="0"/>
  </p:normalViewPr>
  <p:slideViewPr>
    <p:cSldViewPr snapToGrid="0">
      <p:cViewPr varScale="1">
        <p:scale>
          <a:sx n="131" d="100"/>
          <a:sy n="131" d="100"/>
        </p:scale>
        <p:origin x="224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5870" y="2086769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„</a:t>
            </a:r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Stovėjimo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liga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“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pic>
        <p:nvPicPr>
          <p:cNvPr id="3" name="Picture 2" descr="nsit_600.gi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4398" r="20133" b="51158"/>
          <a:stretch/>
        </p:blipFill>
        <p:spPr>
          <a:xfrm>
            <a:off x="4204737" y="3397250"/>
            <a:ext cx="3556290" cy="24827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3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Reprodukcinis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skaičius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4" y="2593471"/>
            <a:ext cx="7373649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err="1" smtClean="0">
                <a:solidFill>
                  <a:schemeClr val="tx2"/>
                </a:solidFill>
                <a:latin typeface="Helvetica Neue"/>
                <a:cs typeface="Helvetica Neue"/>
              </a:rPr>
              <a:t>Apibrėžimas</a:t>
            </a:r>
            <a:r>
              <a:rPr lang="en-US" sz="2800" b="1" dirty="0" smtClean="0">
                <a:solidFill>
                  <a:schemeClr val="tx2"/>
                </a:solidFill>
                <a:latin typeface="Helvetica Neue"/>
                <a:cs typeface="Helvetica Neue"/>
              </a:rPr>
              <a:t>: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Vidutinis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žmonių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skaičius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infekuojamas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užsikrėtusio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žmogaus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epidemijos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pradžioje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0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Reprodukcinis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skaičius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</a:t>
            </a:r>
            <a:r>
              <a:rPr lang="en-US" sz="3000" b="1" dirty="0" smtClean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4" y="2593471"/>
            <a:ext cx="6877539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err="1" smtClean="0">
                <a:solidFill>
                  <a:schemeClr val="tx2"/>
                </a:solidFill>
                <a:latin typeface="Helvetica Neue"/>
                <a:cs typeface="Helvetica Neue"/>
              </a:rPr>
              <a:t>Apibrėžimas</a:t>
            </a:r>
            <a:r>
              <a:rPr lang="en-US" sz="2800" b="1" dirty="0" smtClean="0">
                <a:solidFill>
                  <a:schemeClr val="tx2"/>
                </a:solidFill>
                <a:latin typeface="Helvetica Neue"/>
                <a:cs typeface="Helvetica Neue"/>
              </a:rPr>
              <a:t>: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Vidutinis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žmonių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skaičius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infekuojamas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užsikrėtusio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žmogaus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epidemijos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pradžioje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pic>
        <p:nvPicPr>
          <p:cNvPr id="13" name="Picture 12" descr="nsit_600.gif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4398" r="20133" b="51158"/>
          <a:stretch/>
        </p:blipFill>
        <p:spPr>
          <a:xfrm>
            <a:off x="4002921" y="4562820"/>
            <a:ext cx="2318784" cy="16188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15999" y="4847709"/>
            <a:ext cx="160278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5000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=2</a:t>
            </a:r>
            <a:endParaRPr lang="en-US" sz="50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R0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matuoja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kaip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greitai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sklis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epidemija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...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Atvejų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sulig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 smtClean="0">
                <a:latin typeface="Helvetica Neue Light"/>
                <a:ea typeface="Times New Roman" charset="0"/>
                <a:cs typeface="Helvetica Neue Light"/>
              </a:rPr>
              <a:t>kiekvienu</a:t>
            </a:r>
            <a:r>
              <a:rPr lang="en-US" dirty="0" smtClean="0">
                <a:latin typeface="Helvetica Neue Light"/>
                <a:ea typeface="Times New Roman" charset="0"/>
                <a:cs typeface="Helvetica Neue Light"/>
              </a:rPr>
              <a:t/>
            </a:r>
            <a:br>
              <a:rPr lang="en-US" dirty="0" smtClean="0">
                <a:latin typeface="Helvetica Neue Light"/>
                <a:ea typeface="Times New Roman" charset="0"/>
                <a:cs typeface="Helvetica Neue Light"/>
              </a:rPr>
            </a:br>
            <a:r>
              <a:rPr lang="en-US" dirty="0" err="1" smtClean="0">
                <a:latin typeface="Helvetica Neue Light"/>
                <a:ea typeface="Times New Roman" charset="0"/>
                <a:cs typeface="Helvetica Neue Light"/>
              </a:rPr>
              <a:t>žingsniu</a:t>
            </a:r>
            <a:r>
              <a:rPr lang="en-US" dirty="0" smtClean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b="1" dirty="0" err="1" smtClean="0">
                <a:latin typeface="Helvetica Neue"/>
                <a:ea typeface="Times New Roman" charset="0"/>
                <a:cs typeface="Helvetica Neue"/>
              </a:rPr>
              <a:t>mažėja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Reprodukcinis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skaičius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</a:t>
            </a: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1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R0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matuoja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,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kaip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greitai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sklis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GB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epidemija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...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 smtClean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 smtClean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 smtClean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 smtClean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Atvejų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sulig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kiekvienu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/>
            </a:r>
            <a:br>
              <a:rPr lang="en-US" dirty="0">
                <a:latin typeface="Helvetica Neue Light"/>
                <a:ea typeface="Times New Roman" charset="0"/>
                <a:cs typeface="Helvetica Neue Light"/>
              </a:rPr>
            </a:b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žingsniu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b="1" dirty="0" err="1">
                <a:latin typeface="Helvetica Neue"/>
                <a:ea typeface="Times New Roman" charset="0"/>
                <a:cs typeface="Helvetica Neue"/>
              </a:rPr>
              <a:t>mažėja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6249924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>
              <a:latin typeface="Helvetica Neue Light"/>
              <a:cs typeface="Helvetica Neue Light"/>
            </a:endParaRPr>
          </a:p>
          <a:p>
            <a:pPr algn="ctr"/>
            <a:r>
              <a:rPr lang="en-US" sz="4000" dirty="0">
                <a:latin typeface="Helvetica Neue Light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cs typeface="Helvetica Neue Light"/>
              </a:rPr>
              <a:t>&gt; 1</a:t>
            </a:r>
          </a:p>
          <a:p>
            <a:pPr algn="ctr"/>
            <a:endParaRPr lang="en-US" dirty="0">
              <a:latin typeface="Helvetica Neue Light"/>
              <a:cs typeface="Helvetica Neue Light"/>
            </a:endParaRPr>
          </a:p>
          <a:p>
            <a:pPr algn="ctr">
              <a:defRPr/>
            </a:pP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Atvejų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sulig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kiekvienu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/>
            </a:r>
            <a:br>
              <a:rPr lang="en-US" dirty="0">
                <a:latin typeface="Helvetica Neue Light"/>
                <a:ea typeface="Times New Roman" charset="0"/>
                <a:cs typeface="Helvetica Neue Light"/>
              </a:rPr>
            </a:br>
            <a:r>
              <a:rPr lang="en-US" dirty="0" err="1">
                <a:latin typeface="Helvetica Neue Light"/>
                <a:ea typeface="Times New Roman" charset="0"/>
                <a:cs typeface="Helvetica Neue Light"/>
              </a:rPr>
              <a:t>žingsniu</a:t>
            </a:r>
            <a:r>
              <a:rPr lang="en-US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n-US" b="1" dirty="0" err="1">
                <a:latin typeface="Helvetica Neue"/>
                <a:ea typeface="Times New Roman" charset="0"/>
                <a:cs typeface="Helvetica Neue"/>
              </a:rPr>
              <a:t>daugėja</a:t>
            </a:r>
            <a:r>
              <a:rPr lang="en-US" b="1" dirty="0">
                <a:latin typeface="Helvetica Neue"/>
                <a:ea typeface="Times New Roman" charset="0"/>
                <a:cs typeface="Helvetica Neue"/>
              </a:rPr>
              <a:t> 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/>
            <a:endParaRPr lang="en-US" sz="2400" dirty="0">
              <a:latin typeface="Helvetica Neue Light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81"/>
          <p:cNvGrpSpPr>
            <a:grpSpLocks/>
          </p:cNvGrpSpPr>
          <p:nvPr/>
        </p:nvGrpSpPr>
        <p:grpSpPr bwMode="auto">
          <a:xfrm>
            <a:off x="6556633" y="5532950"/>
            <a:ext cx="2878119" cy="965200"/>
            <a:chOff x="4953000" y="5410200"/>
            <a:chExt cx="3733800" cy="1177925"/>
          </a:xfrm>
        </p:grpSpPr>
        <p:grpSp>
          <p:nvGrpSpPr>
            <p:cNvPr id="45" name="Group 108"/>
            <p:cNvGrpSpPr>
              <a:grpSpLocks noChangeAspect="1"/>
            </p:cNvGrpSpPr>
            <p:nvPr/>
          </p:nvGrpSpPr>
          <p:grpSpPr bwMode="auto">
            <a:xfrm>
              <a:off x="4953000" y="5562600"/>
              <a:ext cx="338138" cy="720725"/>
              <a:chOff x="609600" y="5486400"/>
              <a:chExt cx="609600" cy="1295400"/>
            </a:xfrm>
          </p:grpSpPr>
          <p:sp>
            <p:nvSpPr>
              <p:cNvPr id="90" name="Rounded Rectangle 89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91" name="Oval 90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115"/>
            <p:cNvGrpSpPr>
              <a:grpSpLocks noChangeAspect="1"/>
            </p:cNvGrpSpPr>
            <p:nvPr/>
          </p:nvGrpSpPr>
          <p:grpSpPr bwMode="auto">
            <a:xfrm>
              <a:off x="6324600" y="5867400"/>
              <a:ext cx="338138" cy="720725"/>
              <a:chOff x="609600" y="5486400"/>
              <a:chExt cx="609600" cy="1295400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85" name="Oval 84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122"/>
            <p:cNvGrpSpPr>
              <a:grpSpLocks noChangeAspect="1"/>
            </p:cNvGrpSpPr>
            <p:nvPr/>
          </p:nvGrpSpPr>
          <p:grpSpPr bwMode="auto">
            <a:xfrm>
              <a:off x="6096000" y="5410200"/>
              <a:ext cx="338138" cy="720725"/>
              <a:chOff x="609600" y="54864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9" name="Oval 7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129"/>
            <p:cNvGrpSpPr>
              <a:grpSpLocks noChangeAspect="1"/>
            </p:cNvGrpSpPr>
            <p:nvPr/>
          </p:nvGrpSpPr>
          <p:grpSpPr bwMode="auto">
            <a:xfrm>
              <a:off x="8348663" y="5867400"/>
              <a:ext cx="338137" cy="720725"/>
              <a:chOff x="609600" y="5486400"/>
              <a:chExt cx="609600" cy="1295400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136"/>
            <p:cNvGrpSpPr>
              <a:grpSpLocks noChangeAspect="1"/>
            </p:cNvGrpSpPr>
            <p:nvPr/>
          </p:nvGrpSpPr>
          <p:grpSpPr bwMode="auto">
            <a:xfrm>
              <a:off x="7586663" y="5486400"/>
              <a:ext cx="338137" cy="720725"/>
              <a:chOff x="609600" y="5486400"/>
              <a:chExt cx="609600" cy="12954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7" name="Oval 66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143"/>
            <p:cNvGrpSpPr>
              <a:grpSpLocks noChangeAspect="1"/>
            </p:cNvGrpSpPr>
            <p:nvPr/>
          </p:nvGrpSpPr>
          <p:grpSpPr bwMode="auto">
            <a:xfrm>
              <a:off x="7891463" y="5867400"/>
              <a:ext cx="338137" cy="720725"/>
              <a:chOff x="609600" y="5486400"/>
              <a:chExt cx="609600" cy="1295400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1" name="Oval 60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150"/>
            <p:cNvGrpSpPr>
              <a:grpSpLocks noChangeAspect="1"/>
            </p:cNvGrpSpPr>
            <p:nvPr/>
          </p:nvGrpSpPr>
          <p:grpSpPr bwMode="auto">
            <a:xfrm>
              <a:off x="8120063" y="5410200"/>
              <a:ext cx="338137" cy="720725"/>
              <a:chOff x="609600" y="5486400"/>
              <a:chExt cx="609600" cy="1295400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55" name="Oval 54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67056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3340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Reprodukcinis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skaičius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</a:t>
            </a: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102" name="TextBox 10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4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61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229" name="TextBox 22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30" name="Rectangle 229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7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67" name="Group 487"/>
          <p:cNvGrpSpPr>
            <a:grpSpLocks/>
          </p:cNvGrpSpPr>
          <p:nvPr/>
        </p:nvGrpSpPr>
        <p:grpSpPr bwMode="auto">
          <a:xfrm>
            <a:off x="7179469" y="228600"/>
            <a:ext cx="3200400" cy="6096000"/>
            <a:chOff x="5943600" y="228600"/>
            <a:chExt cx="3200400" cy="6096000"/>
          </a:xfrm>
        </p:grpSpPr>
        <p:grpSp>
          <p:nvGrpSpPr>
            <p:cNvPr id="68" name="Group 599"/>
            <p:cNvGrpSpPr>
              <a:grpSpLocks/>
            </p:cNvGrpSpPr>
            <p:nvPr/>
          </p:nvGrpSpPr>
          <p:grpSpPr bwMode="auto">
            <a:xfrm>
              <a:off x="6629400" y="381000"/>
              <a:ext cx="609600" cy="1295400"/>
              <a:chOff x="609600" y="5486400"/>
              <a:chExt cx="609600" cy="1295400"/>
            </a:xfrm>
          </p:grpSpPr>
          <p:sp>
            <p:nvSpPr>
              <p:cNvPr id="287" name="Rounded Rectangle 28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8" name="Oval 28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9" name="Straight Connector 28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06"/>
            <p:cNvGrpSpPr>
              <a:grpSpLocks/>
            </p:cNvGrpSpPr>
            <p:nvPr/>
          </p:nvGrpSpPr>
          <p:grpSpPr bwMode="auto">
            <a:xfrm>
              <a:off x="6019800" y="533400"/>
              <a:ext cx="609600" cy="1295400"/>
              <a:chOff x="609600" y="5486400"/>
              <a:chExt cx="609600" cy="1295400"/>
            </a:xfrm>
          </p:grpSpPr>
          <p:sp>
            <p:nvSpPr>
              <p:cNvPr id="281" name="Rounded Rectangle 28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2" name="Oval 28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3" name="Straight Connector 28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13"/>
            <p:cNvGrpSpPr>
              <a:grpSpLocks/>
            </p:cNvGrpSpPr>
            <p:nvPr/>
          </p:nvGrpSpPr>
          <p:grpSpPr bwMode="auto">
            <a:xfrm>
              <a:off x="6934200" y="914400"/>
              <a:ext cx="609600" cy="1295400"/>
              <a:chOff x="609600" y="5486400"/>
              <a:chExt cx="609600" cy="1295400"/>
            </a:xfrm>
          </p:grpSpPr>
          <p:sp>
            <p:nvSpPr>
              <p:cNvPr id="275" name="Rounded Rectangle 27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6" name="Oval 27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7" name="Straight Connector 27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620"/>
            <p:cNvGrpSpPr>
              <a:grpSpLocks/>
            </p:cNvGrpSpPr>
            <p:nvPr/>
          </p:nvGrpSpPr>
          <p:grpSpPr bwMode="auto">
            <a:xfrm>
              <a:off x="7162800" y="228600"/>
              <a:ext cx="609600" cy="1295400"/>
              <a:chOff x="609600" y="5486400"/>
              <a:chExt cx="609600" cy="1295400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0" name="Oval 26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1" name="Straight Connector 27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627"/>
            <p:cNvGrpSpPr>
              <a:grpSpLocks/>
            </p:cNvGrpSpPr>
            <p:nvPr/>
          </p:nvGrpSpPr>
          <p:grpSpPr bwMode="auto">
            <a:xfrm>
              <a:off x="6400800" y="1295400"/>
              <a:ext cx="609600" cy="1295400"/>
              <a:chOff x="609600" y="5486400"/>
              <a:chExt cx="609600" cy="1295400"/>
            </a:xfrm>
          </p:grpSpPr>
          <p:sp>
            <p:nvSpPr>
              <p:cNvPr id="263" name="Rounded Rectangle 26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64" name="Oval 26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65" name="Straight Connector 26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634"/>
            <p:cNvGrpSpPr>
              <a:grpSpLocks/>
            </p:cNvGrpSpPr>
            <p:nvPr/>
          </p:nvGrpSpPr>
          <p:grpSpPr bwMode="auto">
            <a:xfrm>
              <a:off x="5943600" y="1752600"/>
              <a:ext cx="609600" cy="1295400"/>
              <a:chOff x="609600" y="5486400"/>
              <a:chExt cx="609600" cy="1295400"/>
            </a:xfrm>
          </p:grpSpPr>
          <p:sp>
            <p:nvSpPr>
              <p:cNvPr id="257" name="Rounded Rectangle 25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8" name="Oval 25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9" name="Straight Connector 25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641"/>
            <p:cNvGrpSpPr>
              <a:grpSpLocks/>
            </p:cNvGrpSpPr>
            <p:nvPr/>
          </p:nvGrpSpPr>
          <p:grpSpPr bwMode="auto">
            <a:xfrm>
              <a:off x="6858000" y="2057400"/>
              <a:ext cx="609600" cy="1295400"/>
              <a:chOff x="609600" y="5486400"/>
              <a:chExt cx="609600" cy="1295400"/>
            </a:xfrm>
          </p:grpSpPr>
          <p:sp>
            <p:nvSpPr>
              <p:cNvPr id="251" name="Rounded Rectangle 25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2" name="Oval 25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3" name="Straight Connector 25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648"/>
            <p:cNvGrpSpPr>
              <a:grpSpLocks/>
            </p:cNvGrpSpPr>
            <p:nvPr/>
          </p:nvGrpSpPr>
          <p:grpSpPr bwMode="auto">
            <a:xfrm>
              <a:off x="7543800" y="1295400"/>
              <a:ext cx="609600" cy="1295400"/>
              <a:chOff x="609600" y="5486400"/>
              <a:chExt cx="609600" cy="1295400"/>
            </a:xfrm>
          </p:grpSpPr>
          <p:sp>
            <p:nvSpPr>
              <p:cNvPr id="245" name="Rounded Rectangle 24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6" name="Oval 24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7" name="Straight Connector 24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655"/>
            <p:cNvGrpSpPr>
              <a:grpSpLocks/>
            </p:cNvGrpSpPr>
            <p:nvPr/>
          </p:nvGrpSpPr>
          <p:grpSpPr bwMode="auto">
            <a:xfrm>
              <a:off x="7620000" y="228600"/>
              <a:ext cx="609600" cy="1295400"/>
              <a:chOff x="609600" y="5486400"/>
              <a:chExt cx="609600" cy="1295400"/>
            </a:xfrm>
          </p:grpSpPr>
          <p:sp>
            <p:nvSpPr>
              <p:cNvPr id="239" name="Rounded Rectangle 23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0" name="Oval 23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1" name="Straight Connector 24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662"/>
            <p:cNvGrpSpPr>
              <a:grpSpLocks/>
            </p:cNvGrpSpPr>
            <p:nvPr/>
          </p:nvGrpSpPr>
          <p:grpSpPr bwMode="auto">
            <a:xfrm>
              <a:off x="7315200" y="1524000"/>
              <a:ext cx="609600" cy="1295400"/>
              <a:chOff x="609600" y="5486400"/>
              <a:chExt cx="609600" cy="1295400"/>
            </a:xfrm>
          </p:grpSpPr>
          <p:sp>
            <p:nvSpPr>
              <p:cNvPr id="233" name="Rounded Rectangle 23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34" name="Oval 23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35" name="Straight Connector 23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669"/>
            <p:cNvGrpSpPr>
              <a:grpSpLocks/>
            </p:cNvGrpSpPr>
            <p:nvPr/>
          </p:nvGrpSpPr>
          <p:grpSpPr bwMode="auto">
            <a:xfrm>
              <a:off x="7848600" y="2362200"/>
              <a:ext cx="609600" cy="1295400"/>
              <a:chOff x="609600" y="5486400"/>
              <a:chExt cx="609600" cy="1295400"/>
            </a:xfrm>
          </p:grpSpPr>
          <p:sp>
            <p:nvSpPr>
              <p:cNvPr id="227" name="Rounded Rectangle 22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8" name="Oval 22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9" name="Straight Connector 22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676"/>
            <p:cNvGrpSpPr>
              <a:grpSpLocks/>
            </p:cNvGrpSpPr>
            <p:nvPr/>
          </p:nvGrpSpPr>
          <p:grpSpPr bwMode="auto">
            <a:xfrm>
              <a:off x="8077200" y="1295400"/>
              <a:ext cx="609600" cy="1295400"/>
              <a:chOff x="609600" y="5486400"/>
              <a:chExt cx="609600" cy="1295400"/>
            </a:xfrm>
          </p:grpSpPr>
          <p:sp>
            <p:nvSpPr>
              <p:cNvPr id="221" name="Rounded Rectangle 22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2" name="Oval 22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683"/>
            <p:cNvGrpSpPr>
              <a:grpSpLocks/>
            </p:cNvGrpSpPr>
            <p:nvPr/>
          </p:nvGrpSpPr>
          <p:grpSpPr bwMode="auto">
            <a:xfrm>
              <a:off x="6629400" y="2971800"/>
              <a:ext cx="609600" cy="1295400"/>
              <a:chOff x="609600" y="5486400"/>
              <a:chExt cx="609600" cy="1295400"/>
            </a:xfrm>
          </p:grpSpPr>
          <p:sp>
            <p:nvSpPr>
              <p:cNvPr id="215" name="Rounded Rectangle 21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6" name="Oval 21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690"/>
            <p:cNvGrpSpPr>
              <a:grpSpLocks/>
            </p:cNvGrpSpPr>
            <p:nvPr/>
          </p:nvGrpSpPr>
          <p:grpSpPr bwMode="auto">
            <a:xfrm>
              <a:off x="6172200" y="2667000"/>
              <a:ext cx="609600" cy="1295400"/>
              <a:chOff x="609600" y="5486400"/>
              <a:chExt cx="609600" cy="1295400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0" name="Oval 20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1" name="Straight Connector 21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697"/>
            <p:cNvGrpSpPr>
              <a:grpSpLocks/>
            </p:cNvGrpSpPr>
            <p:nvPr/>
          </p:nvGrpSpPr>
          <p:grpSpPr bwMode="auto">
            <a:xfrm>
              <a:off x="7315200" y="2895600"/>
              <a:ext cx="609600" cy="1295400"/>
              <a:chOff x="609600" y="5486400"/>
              <a:chExt cx="609600" cy="1295400"/>
            </a:xfrm>
          </p:grpSpPr>
          <p:sp>
            <p:nvSpPr>
              <p:cNvPr id="203" name="Rounded Rectangle 20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04" name="Oval 20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05" name="Straight Connector 20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704"/>
            <p:cNvGrpSpPr>
              <a:grpSpLocks/>
            </p:cNvGrpSpPr>
            <p:nvPr/>
          </p:nvGrpSpPr>
          <p:grpSpPr bwMode="auto">
            <a:xfrm>
              <a:off x="8153400" y="2971800"/>
              <a:ext cx="609600" cy="1295400"/>
              <a:chOff x="609600" y="5486400"/>
              <a:chExt cx="609600" cy="1295400"/>
            </a:xfrm>
          </p:grpSpPr>
          <p:sp>
            <p:nvSpPr>
              <p:cNvPr id="197" name="Rounded Rectangle 19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8" name="Oval 19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9" name="Straight Connector 19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711"/>
            <p:cNvGrpSpPr>
              <a:grpSpLocks/>
            </p:cNvGrpSpPr>
            <p:nvPr/>
          </p:nvGrpSpPr>
          <p:grpSpPr bwMode="auto">
            <a:xfrm>
              <a:off x="8534400" y="1219200"/>
              <a:ext cx="609600" cy="1295400"/>
              <a:chOff x="609600" y="5486400"/>
              <a:chExt cx="609600" cy="1295400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2" name="Oval 19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718"/>
            <p:cNvGrpSpPr>
              <a:grpSpLocks/>
            </p:cNvGrpSpPr>
            <p:nvPr/>
          </p:nvGrpSpPr>
          <p:grpSpPr bwMode="auto">
            <a:xfrm>
              <a:off x="5943600" y="2971800"/>
              <a:ext cx="609600" cy="1295400"/>
              <a:chOff x="609600" y="5486400"/>
              <a:chExt cx="609600" cy="1295400"/>
            </a:xfrm>
          </p:grpSpPr>
          <p:sp>
            <p:nvSpPr>
              <p:cNvPr id="185" name="Rounded Rectangle 18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6" name="Oval 18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7" name="Straight Connector 18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725"/>
            <p:cNvGrpSpPr>
              <a:grpSpLocks/>
            </p:cNvGrpSpPr>
            <p:nvPr/>
          </p:nvGrpSpPr>
          <p:grpSpPr bwMode="auto">
            <a:xfrm>
              <a:off x="8534400" y="3581400"/>
              <a:ext cx="609600" cy="1295400"/>
              <a:chOff x="609600" y="5486400"/>
              <a:chExt cx="609600" cy="1295400"/>
            </a:xfrm>
          </p:grpSpPr>
          <p:sp>
            <p:nvSpPr>
              <p:cNvPr id="179" name="Rounded Rectangle 17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0" name="Oval 17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1" name="Straight Connector 18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732"/>
            <p:cNvGrpSpPr>
              <a:grpSpLocks/>
            </p:cNvGrpSpPr>
            <p:nvPr/>
          </p:nvGrpSpPr>
          <p:grpSpPr bwMode="auto">
            <a:xfrm>
              <a:off x="7162800" y="2667000"/>
              <a:ext cx="609600" cy="1295400"/>
              <a:chOff x="609600" y="5486400"/>
              <a:chExt cx="609600" cy="1295400"/>
            </a:xfrm>
          </p:grpSpPr>
          <p:sp>
            <p:nvSpPr>
              <p:cNvPr id="173" name="Rounded Rectangle 17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74" name="Oval 17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739"/>
            <p:cNvGrpSpPr>
              <a:grpSpLocks/>
            </p:cNvGrpSpPr>
            <p:nvPr/>
          </p:nvGrpSpPr>
          <p:grpSpPr bwMode="auto">
            <a:xfrm>
              <a:off x="6324600" y="3733800"/>
              <a:ext cx="609600" cy="1295400"/>
              <a:chOff x="609600" y="5486400"/>
              <a:chExt cx="609600" cy="1295400"/>
            </a:xfrm>
          </p:grpSpPr>
          <p:sp>
            <p:nvSpPr>
              <p:cNvPr id="167" name="Rounded Rectangle 16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8" name="Oval 16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9" name="Straight Connector 16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746"/>
            <p:cNvGrpSpPr>
              <a:grpSpLocks/>
            </p:cNvGrpSpPr>
            <p:nvPr/>
          </p:nvGrpSpPr>
          <p:grpSpPr bwMode="auto">
            <a:xfrm>
              <a:off x="6858000" y="3810000"/>
              <a:ext cx="609600" cy="1295400"/>
              <a:chOff x="609600" y="5486400"/>
              <a:chExt cx="609600" cy="1295400"/>
            </a:xfrm>
          </p:grpSpPr>
          <p:sp>
            <p:nvSpPr>
              <p:cNvPr id="161" name="Rounded Rectangle 1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2" name="Oval 1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753"/>
            <p:cNvGrpSpPr>
              <a:grpSpLocks/>
            </p:cNvGrpSpPr>
            <p:nvPr/>
          </p:nvGrpSpPr>
          <p:grpSpPr bwMode="auto">
            <a:xfrm>
              <a:off x="6781800" y="4495800"/>
              <a:ext cx="609600" cy="1295400"/>
              <a:chOff x="609600" y="5486400"/>
              <a:chExt cx="609600" cy="1295400"/>
            </a:xfrm>
          </p:grpSpPr>
          <p:sp>
            <p:nvSpPr>
              <p:cNvPr id="155" name="Rounded Rectangle 1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6" name="Oval 1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760"/>
            <p:cNvGrpSpPr>
              <a:grpSpLocks/>
            </p:cNvGrpSpPr>
            <p:nvPr/>
          </p:nvGrpSpPr>
          <p:grpSpPr bwMode="auto">
            <a:xfrm>
              <a:off x="7543800" y="3810000"/>
              <a:ext cx="609600" cy="1295400"/>
              <a:chOff x="609600" y="5486400"/>
              <a:chExt cx="609600" cy="1295400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0" name="Oval 1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767"/>
            <p:cNvGrpSpPr>
              <a:grpSpLocks/>
            </p:cNvGrpSpPr>
            <p:nvPr/>
          </p:nvGrpSpPr>
          <p:grpSpPr bwMode="auto">
            <a:xfrm>
              <a:off x="8382000" y="2362200"/>
              <a:ext cx="609600" cy="1295400"/>
              <a:chOff x="609600" y="5486400"/>
              <a:chExt cx="609600" cy="1295400"/>
            </a:xfrm>
          </p:grpSpPr>
          <p:sp>
            <p:nvSpPr>
              <p:cNvPr id="143" name="Rounded Rectangle 1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44" name="Oval 1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774"/>
            <p:cNvGrpSpPr>
              <a:grpSpLocks/>
            </p:cNvGrpSpPr>
            <p:nvPr/>
          </p:nvGrpSpPr>
          <p:grpSpPr bwMode="auto">
            <a:xfrm>
              <a:off x="7239000" y="3962400"/>
              <a:ext cx="609600" cy="1295400"/>
              <a:chOff x="609600" y="5486400"/>
              <a:chExt cx="609600" cy="1295400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8" name="Oval 13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9" name="Straight Connector 13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781"/>
            <p:cNvGrpSpPr>
              <a:grpSpLocks/>
            </p:cNvGrpSpPr>
            <p:nvPr/>
          </p:nvGrpSpPr>
          <p:grpSpPr bwMode="auto">
            <a:xfrm>
              <a:off x="7772400" y="4800600"/>
              <a:ext cx="609600" cy="1295400"/>
              <a:chOff x="609600" y="5486400"/>
              <a:chExt cx="609600" cy="1295400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2" name="Oval 13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788"/>
            <p:cNvGrpSpPr>
              <a:grpSpLocks/>
            </p:cNvGrpSpPr>
            <p:nvPr/>
          </p:nvGrpSpPr>
          <p:grpSpPr bwMode="auto">
            <a:xfrm>
              <a:off x="8001000" y="3733800"/>
              <a:ext cx="609600" cy="1295400"/>
              <a:chOff x="609600" y="5486400"/>
              <a:chExt cx="609600" cy="1295400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6" name="Oval 12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795"/>
            <p:cNvGrpSpPr>
              <a:grpSpLocks/>
            </p:cNvGrpSpPr>
            <p:nvPr/>
          </p:nvGrpSpPr>
          <p:grpSpPr bwMode="auto">
            <a:xfrm>
              <a:off x="6400800" y="5029200"/>
              <a:ext cx="609600" cy="1295400"/>
              <a:chOff x="609600" y="5486400"/>
              <a:chExt cx="609600" cy="1295400"/>
            </a:xfrm>
          </p:grpSpPr>
          <p:sp>
            <p:nvSpPr>
              <p:cNvPr id="119" name="Rounded Rectangle 11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0" name="Oval 11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802"/>
            <p:cNvGrpSpPr>
              <a:grpSpLocks/>
            </p:cNvGrpSpPr>
            <p:nvPr/>
          </p:nvGrpSpPr>
          <p:grpSpPr bwMode="auto">
            <a:xfrm>
              <a:off x="7391400" y="4953000"/>
              <a:ext cx="609600" cy="1295400"/>
              <a:chOff x="609600" y="5486400"/>
              <a:chExt cx="609600" cy="1295400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4" name="Oval 11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809"/>
            <p:cNvGrpSpPr>
              <a:grpSpLocks/>
            </p:cNvGrpSpPr>
            <p:nvPr/>
          </p:nvGrpSpPr>
          <p:grpSpPr bwMode="auto">
            <a:xfrm>
              <a:off x="8382000" y="4648200"/>
              <a:ext cx="609600" cy="1295400"/>
              <a:chOff x="609600" y="5486400"/>
              <a:chExt cx="609600" cy="1295400"/>
            </a:xfrm>
          </p:grpSpPr>
          <p:sp>
            <p:nvSpPr>
              <p:cNvPr id="107" name="Rounded Rectangle 10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8" name="Oval 10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816"/>
            <p:cNvGrpSpPr>
              <a:grpSpLocks/>
            </p:cNvGrpSpPr>
            <p:nvPr/>
          </p:nvGrpSpPr>
          <p:grpSpPr bwMode="auto">
            <a:xfrm>
              <a:off x="8229600" y="304800"/>
              <a:ext cx="609600" cy="1295400"/>
              <a:chOff x="609600" y="5486400"/>
              <a:chExt cx="609600" cy="1295400"/>
            </a:xfrm>
          </p:grpSpPr>
          <p:sp>
            <p:nvSpPr>
              <p:cNvPr id="101" name="Rounded Rectangle 1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2" name="Oval 1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 Box 368"/>
            <p:cNvSpPr txBox="1">
              <a:spLocks noChangeArrowheads="1"/>
            </p:cNvSpPr>
            <p:nvPr/>
          </p:nvSpPr>
          <p:spPr bwMode="auto">
            <a:xfrm>
              <a:off x="7543801" y="25908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32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465" name="TextBox 464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66" name="Rectangle 465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5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5" name="Picture 42" descr="glo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39" y="1079999"/>
            <a:ext cx="43180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6" name="Text Box 44"/>
          <p:cNvSpPr txBox="1">
            <a:spLocks noChangeArrowheads="1"/>
          </p:cNvSpPr>
          <p:nvPr/>
        </p:nvSpPr>
        <p:spPr bwMode="auto">
          <a:xfrm>
            <a:off x="6997887" y="2918528"/>
            <a:ext cx="32335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chemeClr val="bg1"/>
                </a:solidFill>
              </a:rPr>
              <a:t>33 </a:t>
            </a:r>
            <a:r>
              <a:rPr lang="en-GB" sz="4000" b="1" dirty="0" err="1">
                <a:solidFill>
                  <a:schemeClr val="bg1"/>
                </a:solidFill>
              </a:rPr>
              <a:t>žingsniai</a:t>
            </a:r>
            <a:r>
              <a:rPr lang="en-GB" sz="4000" b="1" dirty="0">
                <a:solidFill>
                  <a:schemeClr val="bg1"/>
                </a:solidFill>
              </a:rPr>
              <a:t> 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467" name="Table 4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854787"/>
              </p:ext>
            </p:extLst>
          </p:nvPr>
        </p:nvGraphicFramePr>
        <p:xfrm>
          <a:off x="2380320" y="274819"/>
          <a:ext cx="1606007" cy="62179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606007"/>
              </a:tblGrid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1,024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2,048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4,096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8,192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16,384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32,768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65,536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</a:tbl>
          </a:graphicData>
        </a:graphic>
      </p:graphicFrame>
      <p:graphicFrame>
        <p:nvGraphicFramePr>
          <p:cNvPr id="468" name="Table 4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716035"/>
              </p:ext>
            </p:extLst>
          </p:nvPr>
        </p:nvGraphicFramePr>
        <p:xfrm>
          <a:off x="4301281" y="274819"/>
          <a:ext cx="2016224" cy="62179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016224"/>
              </a:tblGrid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131,072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262,144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524,288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1,048,576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2,097,152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4,194,304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8,388,608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16,777,216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33,554,432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67,108,864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134,217,728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268,435,456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536,870,912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1,073,741,824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2,147,483,648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4,294,967,296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8,589,934,592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6847" y="2459335"/>
            <a:ext cx="72017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„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Kilnojosi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antakiai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, kai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Ligų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kontrolės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centrų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(Centers for Disease Control)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modelis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prognozavo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b="1" dirty="0">
                <a:solidFill>
                  <a:srgbClr val="0000FF"/>
                </a:solidFill>
                <a:latin typeface="Helvetica Neue"/>
                <a:cs typeface="Helvetica Neue"/>
              </a:rPr>
              <a:t>77 </a:t>
            </a:r>
            <a:r>
              <a:rPr lang="en-US" sz="3000" b="1" dirty="0" err="1">
                <a:solidFill>
                  <a:srgbClr val="0000FF"/>
                </a:solidFill>
                <a:latin typeface="Helvetica Neue"/>
                <a:cs typeface="Helvetica Neue"/>
              </a:rPr>
              <a:t>trilijonus</a:t>
            </a:r>
            <a:r>
              <a:rPr lang="en-US" sz="3000" b="1" dirty="0">
                <a:solidFill>
                  <a:srgbClr val="0000FF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Helvetica Neue"/>
                <a:cs typeface="Helvetica Neue"/>
              </a:rPr>
              <a:t>atvejų</a:t>
            </a:r>
            <a:r>
              <a:rPr lang="en-US" sz="3000" b="1" dirty="0">
                <a:solidFill>
                  <a:srgbClr val="0000FF"/>
                </a:solidFill>
                <a:latin typeface="Helvetica Neue"/>
                <a:cs typeface="Helvetica Neue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jei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epidemija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būtų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 smtClean="0">
                <a:solidFill>
                  <a:schemeClr val="tx2"/>
                </a:solidFill>
                <a:latin typeface="Helvetica Neue Light"/>
                <a:cs typeface="Helvetica Neue Light"/>
              </a:rPr>
              <a:t>nesustabdoma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“ 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05980" y="4662270"/>
            <a:ext cx="2924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– Ben Cooper, 2006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9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704</Words>
  <Application>Microsoft Macintosh PowerPoint</Application>
  <PresentationFormat>Widescreen</PresentationFormat>
  <Paragraphs>136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Calibri</vt:lpstr>
      <vt:lpstr>Calibri Light</vt:lpstr>
      <vt:lpstr>Helvetica</vt:lpstr>
      <vt:lpstr>Helvetica Neue</vt:lpstr>
      <vt:lpstr>Helvetica Neue Light</vt:lpstr>
      <vt:lpstr>ＭＳ Ｐゴシック</vt:lpstr>
      <vt:lpstr>Symbol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Microsoft Office User</cp:lastModifiedBy>
  <cp:revision>11</cp:revision>
  <dcterms:created xsi:type="dcterms:W3CDTF">2015-07-20T15:19:23Z</dcterms:created>
  <dcterms:modified xsi:type="dcterms:W3CDTF">2017-10-25T13:14:06Z</dcterms:modified>
</cp:coreProperties>
</file>