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342" r:id="rId2"/>
    <p:sldId id="310" r:id="rId3"/>
    <p:sldId id="312" r:id="rId4"/>
    <p:sldId id="313" r:id="rId5"/>
    <p:sldId id="314" r:id="rId6"/>
    <p:sldId id="315" r:id="rId7"/>
    <p:sldId id="316" r:id="rId8"/>
    <p:sldId id="317" r:id="rId9"/>
    <p:sldId id="318" r:id="rId10"/>
    <p:sldId id="319" r:id="rId11"/>
    <p:sldId id="320" r:id="rId12"/>
    <p:sldId id="321" r:id="rId13"/>
    <p:sldId id="322" r:id="rId14"/>
    <p:sldId id="323" r:id="rId15"/>
    <p:sldId id="324" r:id="rId16"/>
    <p:sldId id="325" r:id="rId17"/>
    <p:sldId id="326" r:id="rId18"/>
    <p:sldId id="327" r:id="rId19"/>
    <p:sldId id="328" r:id="rId20"/>
    <p:sldId id="329" r:id="rId21"/>
    <p:sldId id="330" r:id="rId22"/>
    <p:sldId id="331" r:id="rId23"/>
    <p:sldId id="332" r:id="rId24"/>
    <p:sldId id="333" r:id="rId25"/>
    <p:sldId id="334" r:id="rId26"/>
    <p:sldId id="335" r:id="rId27"/>
    <p:sldId id="336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888" autoAdjust="0"/>
    <p:restoredTop sz="95799" autoAdjust="0"/>
  </p:normalViewPr>
  <p:slideViewPr>
    <p:cSldViewPr snapToGrid="0">
      <p:cViewPr varScale="1">
        <p:scale>
          <a:sx n="117" d="100"/>
          <a:sy n="117" d="100"/>
        </p:scale>
        <p:origin x="-1872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579F2-9E04-4740-B111-58ADD3C41A57}" type="datetimeFigureOut">
              <a:rPr lang="en-GB" smtClean="0"/>
              <a:pPr/>
              <a:t>14.08.17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7B57BE-73C0-418F-9F80-D063FF79DBE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439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Summary from VC2: results from trial survey; cholera; spatial spread model</a:t>
            </a:r>
          </a:p>
        </p:txBody>
      </p:sp>
    </p:spTree>
    <p:extLst>
      <p:ext uri="{BB962C8B-B14F-4D97-AF65-F5344CB8AC3E}">
        <p14:creationId xmlns:p14="http://schemas.microsoft.com/office/powerpoint/2010/main" val="5842524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7846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2212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7991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0410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5940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38963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79236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1441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3520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8042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29942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58512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32937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43205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62052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76962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80770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6204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3344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4512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2546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103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7401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7532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400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14.08.17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5972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14.08.17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9976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14.08.17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4479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14.08.17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3423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14.08.17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636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14.08.17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6134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14.08.17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013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14.08.17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3446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14.08.17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4291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14.08.17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4638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14.08.17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8799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4630E2-0E3E-49EB-997D-01400722AB5A}" type="datetimeFigureOut">
              <a:rPr lang="en-GB" smtClean="0"/>
              <a:pPr/>
              <a:t>14.08.17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6390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4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1235870" y="2948543"/>
            <a:ext cx="9720263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5000" dirty="0">
                <a:solidFill>
                  <a:schemeClr val="tx2"/>
                </a:solidFill>
                <a:latin typeface="Helvetica Neue Light"/>
                <a:cs typeface="Helvetica Neue Light"/>
              </a:rPr>
              <a:t>Epidemie nelle Reti sociali </a:t>
            </a:r>
            <a:endParaRPr lang="en-US" sz="5000" dirty="0">
              <a:latin typeface="Helvetica Neue Light"/>
              <a:cs typeface="Helvetica Neue Ligh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 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Numero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 40: Estate 2017 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it-IT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Materiale aggiuntivo per l’articolo: </a:t>
            </a:r>
          </a:p>
          <a:p>
            <a:pPr marL="182880">
              <a:spcAft>
                <a:spcPts val="600"/>
              </a:spcAft>
            </a:pPr>
            <a:r>
              <a:rPr lang="en-US" sz="1200" kern="1200" dirty="0" err="1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55894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 bwMode="auto">
          <a:xfrm>
            <a:off x="3468493" y="24304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7" idx="5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4"/>
          </p:cNvCxnSpPr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  <a:endCxn id="7" idx="6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4868922"/>
            <a:ext cx="9209417" cy="1304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it-IT" sz="2400" dirty="0">
                <a:latin typeface="Helvetica Neue Light"/>
                <a:cs typeface="Helvetica Neue Light"/>
              </a:rPr>
              <a:t>Fai il giro dei contatti della persona infetta a turno </a:t>
            </a:r>
            <a:endParaRPr lang="it-IT" sz="2400" dirty="0" smtClean="0">
              <a:latin typeface="Helvetica Neue Light"/>
              <a:cs typeface="Helvetica Neue Light"/>
            </a:endParaRPr>
          </a:p>
          <a:p>
            <a:pPr>
              <a:lnSpc>
                <a:spcPct val="110000"/>
              </a:lnSpc>
            </a:pPr>
            <a:r>
              <a:rPr lang="en-US" sz="2400" dirty="0" smtClean="0">
                <a:latin typeface="Helvetica Neue Light"/>
                <a:cs typeface="Helvetica Neue Light"/>
              </a:rPr>
              <a:t>• </a:t>
            </a:r>
            <a:r>
              <a:rPr lang="it-IT" sz="2400" dirty="0">
                <a:latin typeface="Helvetica Neue Light"/>
                <a:cs typeface="Helvetica Neue Light"/>
              </a:rPr>
              <a:t>Tira il dado. Sei il numero è 1 o 2, allora infetta quella persona </a:t>
            </a:r>
            <a:endParaRPr lang="it-IT" sz="2400" dirty="0" smtClean="0">
              <a:latin typeface="Helvetica Neue Light"/>
              <a:cs typeface="Helvetica Neue Light"/>
            </a:endParaRPr>
          </a:p>
          <a:p>
            <a:pPr>
              <a:lnSpc>
                <a:spcPct val="110000"/>
              </a:lnSpc>
            </a:pPr>
            <a:r>
              <a:rPr lang="en-US" sz="2400" dirty="0" smtClean="0">
                <a:latin typeface="Helvetica Neue Light"/>
                <a:cs typeface="Helvetica Neue Light"/>
              </a:rPr>
              <a:t>• </a:t>
            </a:r>
            <a:r>
              <a:rPr lang="it-IT" sz="2400" dirty="0">
                <a:latin typeface="Helvetica Neue Light"/>
                <a:cs typeface="Helvetica Neue Light"/>
              </a:rPr>
              <a:t>Continua con tutti i contatti </a:t>
            </a:r>
            <a:endParaRPr lang="en-US" sz="2400" dirty="0">
              <a:latin typeface="Helvetica Neue Light"/>
              <a:cs typeface="Helvetica Neue Light"/>
            </a:endParaRP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270161"/>
            <a:ext cx="192512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it-IT" sz="2800" b="1" dirty="0">
                <a:latin typeface="Helvetica Neue"/>
                <a:cs typeface="Helvetica Neue"/>
              </a:rPr>
              <a:t>Giorno 2 </a:t>
            </a:r>
            <a:endParaRPr lang="en-US" sz="2800" b="1" dirty="0">
              <a:latin typeface="Helvetica Neue"/>
              <a:cs typeface="Helvetica Neue"/>
            </a:endParaRP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825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Come si diffonde un’epidemia in una rete sociale? 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pic>
        <p:nvPicPr>
          <p:cNvPr id="2" name="Picture 1" descr="dice2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76"/>
          <a:stretch/>
        </p:blipFill>
        <p:spPr>
          <a:xfrm>
            <a:off x="2062500" y="2921260"/>
            <a:ext cx="874420" cy="1050928"/>
          </a:xfrm>
          <a:prstGeom prst="rect">
            <a:avLst/>
          </a:prstGeom>
        </p:spPr>
      </p:pic>
      <p:pic>
        <p:nvPicPr>
          <p:cNvPr id="13" name="Picture 12" descr="dice1.png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79"/>
          <a:stretch/>
        </p:blipFill>
        <p:spPr>
          <a:xfrm>
            <a:off x="-1316405" y="3514169"/>
            <a:ext cx="869157" cy="966007"/>
          </a:xfrm>
          <a:prstGeom prst="rect">
            <a:avLst/>
          </a:prstGeom>
        </p:spPr>
      </p:pic>
      <p:sp>
        <p:nvSpPr>
          <p:cNvPr id="48" name="Oval 47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0" name="Oval 49"/>
          <p:cNvSpPr>
            <a:spLocks noChangeAspect="1"/>
          </p:cNvSpPr>
          <p:nvPr/>
        </p:nvSpPr>
        <p:spPr bwMode="auto">
          <a:xfrm>
            <a:off x="3468493" y="3421063"/>
            <a:ext cx="582230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51" name="Straight Connector 50"/>
          <p:cNvCxnSpPr>
            <a:endCxn id="50" idx="6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2" name="Picture 51" descr="dice1.png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1" t="-1107" r="66578" b="1107"/>
          <a:stretch/>
        </p:blipFill>
        <p:spPr>
          <a:xfrm>
            <a:off x="2057605" y="2953320"/>
            <a:ext cx="869157" cy="966007"/>
          </a:xfrm>
          <a:prstGeom prst="rect">
            <a:avLst/>
          </a:prstGeom>
        </p:spPr>
      </p:pic>
      <p:sp>
        <p:nvSpPr>
          <p:cNvPr id="47" name="Oval 46"/>
          <p:cNvSpPr>
            <a:spLocks noChangeAspect="1"/>
          </p:cNvSpPr>
          <p:nvPr/>
        </p:nvSpPr>
        <p:spPr bwMode="auto">
          <a:xfrm>
            <a:off x="1970040" y="2921861"/>
            <a:ext cx="1068073" cy="990604"/>
          </a:xfrm>
          <a:prstGeom prst="ellipse">
            <a:avLst/>
          </a:prstGeom>
          <a:noFill/>
          <a:ln w="38100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 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Numero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 40: Estate 2017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53" name="Rectangle 52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it-IT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Materiale aggiuntivo per l’articolo: </a:t>
            </a:r>
          </a:p>
          <a:p>
            <a:pPr marL="182880">
              <a:spcAft>
                <a:spcPts val="600"/>
              </a:spcAft>
            </a:pPr>
            <a:r>
              <a:rPr lang="en-US" sz="1200" kern="1200" dirty="0" err="1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89950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 bwMode="auto">
          <a:xfrm>
            <a:off x="3468493" y="24304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7" idx="5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4"/>
          </p:cNvCxnSpPr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  <a:endCxn id="7" idx="6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00FF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4868922"/>
            <a:ext cx="9209417" cy="1304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it-IT" sz="2400" dirty="0">
                <a:latin typeface="Helvetica Neue Light"/>
                <a:cs typeface="Helvetica Neue Light"/>
              </a:rPr>
              <a:t>Fai il giro dei contatti della persona infetta a turno </a:t>
            </a:r>
            <a:endParaRPr lang="it-IT" sz="2400" dirty="0" smtClean="0">
              <a:latin typeface="Helvetica Neue Light"/>
              <a:cs typeface="Helvetica Neue Light"/>
            </a:endParaRPr>
          </a:p>
          <a:p>
            <a:pPr>
              <a:lnSpc>
                <a:spcPct val="110000"/>
              </a:lnSpc>
            </a:pPr>
            <a:r>
              <a:rPr lang="en-US" sz="2400" dirty="0" smtClean="0">
                <a:latin typeface="Helvetica Neue Light"/>
                <a:cs typeface="Helvetica Neue Light"/>
              </a:rPr>
              <a:t>• </a:t>
            </a:r>
            <a:r>
              <a:rPr lang="it-IT" sz="2400" dirty="0">
                <a:latin typeface="Helvetica Neue Light"/>
                <a:cs typeface="Helvetica Neue Light"/>
              </a:rPr>
              <a:t>Tira il dado. Sei il numero è 1 o 2, allora infetta quella persona </a:t>
            </a:r>
            <a:endParaRPr lang="it-IT" sz="2400" dirty="0" smtClean="0">
              <a:latin typeface="Helvetica Neue Light"/>
              <a:cs typeface="Helvetica Neue Light"/>
            </a:endParaRPr>
          </a:p>
          <a:p>
            <a:pPr>
              <a:lnSpc>
                <a:spcPct val="110000"/>
              </a:lnSpc>
            </a:pPr>
            <a:r>
              <a:rPr lang="en-US" sz="2400" dirty="0" smtClean="0">
                <a:latin typeface="Helvetica Neue Light"/>
                <a:cs typeface="Helvetica Neue Light"/>
              </a:rPr>
              <a:t>• </a:t>
            </a:r>
            <a:r>
              <a:rPr lang="it-IT" sz="2400" dirty="0">
                <a:latin typeface="Helvetica Neue Light"/>
                <a:cs typeface="Helvetica Neue Light"/>
              </a:rPr>
              <a:t>Continua con tutti i contatti </a:t>
            </a:r>
            <a:endParaRPr lang="en-US" sz="2400" dirty="0">
              <a:latin typeface="Helvetica Neue Light"/>
              <a:cs typeface="Helvetica Neue Light"/>
            </a:endParaRP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281017"/>
            <a:ext cx="190342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it-IT" sz="2800" b="1" dirty="0">
                <a:latin typeface="Helvetica Neue"/>
                <a:cs typeface="Helvetica Neue"/>
              </a:rPr>
              <a:t>Giorno 2 </a:t>
            </a:r>
            <a:endParaRPr lang="en-US" sz="2800" b="1" dirty="0">
              <a:latin typeface="Helvetica Neue"/>
              <a:cs typeface="Helvetica Neue"/>
            </a:endParaRP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825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Come si diffonde un’epidemia in una rete sociale? 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pic>
        <p:nvPicPr>
          <p:cNvPr id="2" name="Picture 1" descr="dice2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76"/>
          <a:stretch/>
        </p:blipFill>
        <p:spPr>
          <a:xfrm>
            <a:off x="2062500" y="2921260"/>
            <a:ext cx="874420" cy="1050928"/>
          </a:xfrm>
          <a:prstGeom prst="rect">
            <a:avLst/>
          </a:prstGeom>
        </p:spPr>
      </p:pic>
      <p:pic>
        <p:nvPicPr>
          <p:cNvPr id="13" name="Picture 12" descr="dice1.png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79"/>
          <a:stretch/>
        </p:blipFill>
        <p:spPr>
          <a:xfrm>
            <a:off x="-1316405" y="3514169"/>
            <a:ext cx="869157" cy="966007"/>
          </a:xfrm>
          <a:prstGeom prst="rect">
            <a:avLst/>
          </a:prstGeom>
        </p:spPr>
      </p:pic>
      <p:sp>
        <p:nvSpPr>
          <p:cNvPr id="48" name="Oval 47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0" name="Oval 49"/>
          <p:cNvSpPr>
            <a:spLocks noChangeAspect="1"/>
          </p:cNvSpPr>
          <p:nvPr/>
        </p:nvSpPr>
        <p:spPr bwMode="auto">
          <a:xfrm>
            <a:off x="3468493" y="3421063"/>
            <a:ext cx="582230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51" name="Straight Connector 50"/>
          <p:cNvCxnSpPr>
            <a:endCxn id="50" idx="6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9" name="Picture 48" descr="dice2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76"/>
          <a:stretch/>
        </p:blipFill>
        <p:spPr>
          <a:xfrm>
            <a:off x="2062500" y="2919956"/>
            <a:ext cx="874420" cy="1050928"/>
          </a:xfrm>
          <a:prstGeom prst="rect">
            <a:avLst/>
          </a:prstGeom>
        </p:spPr>
      </p:pic>
      <p:sp>
        <p:nvSpPr>
          <p:cNvPr id="47" name="Oval 46"/>
          <p:cNvSpPr>
            <a:spLocks noChangeAspect="1"/>
          </p:cNvSpPr>
          <p:nvPr/>
        </p:nvSpPr>
        <p:spPr bwMode="auto">
          <a:xfrm>
            <a:off x="1970040" y="2921861"/>
            <a:ext cx="1068073" cy="990604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 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Numero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 40: Estate 2017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53" name="Rectangle 52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it-IT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Materiale aggiuntivo per l’articolo: </a:t>
            </a:r>
          </a:p>
          <a:p>
            <a:pPr marL="182880">
              <a:spcAft>
                <a:spcPts val="600"/>
              </a:spcAft>
            </a:pPr>
            <a:r>
              <a:rPr lang="en-US" sz="1200" kern="1200" dirty="0" err="1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8175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 bwMode="auto">
          <a:xfrm>
            <a:off x="3468493" y="24304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7" idx="5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4"/>
          </p:cNvCxnSpPr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  <a:endCxn id="7" idx="6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4890633"/>
            <a:ext cx="9209417" cy="1304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it-IT" sz="2400" dirty="0">
                <a:latin typeface="Helvetica Neue Light"/>
                <a:cs typeface="Helvetica Neue Light"/>
              </a:rPr>
              <a:t>Fai il giro dei contatti della persona infetta a turno </a:t>
            </a:r>
            <a:endParaRPr lang="it-IT" sz="2400" dirty="0" smtClean="0">
              <a:latin typeface="Helvetica Neue Light"/>
              <a:cs typeface="Helvetica Neue Light"/>
            </a:endParaRPr>
          </a:p>
          <a:p>
            <a:pPr>
              <a:lnSpc>
                <a:spcPct val="110000"/>
              </a:lnSpc>
            </a:pPr>
            <a:r>
              <a:rPr lang="en-US" sz="2400" dirty="0" smtClean="0">
                <a:latin typeface="Helvetica Neue Light"/>
                <a:cs typeface="Helvetica Neue Light"/>
              </a:rPr>
              <a:t>• </a:t>
            </a:r>
            <a:r>
              <a:rPr lang="it-IT" sz="2400" dirty="0">
                <a:latin typeface="Helvetica Neue Light"/>
                <a:cs typeface="Helvetica Neue Light"/>
              </a:rPr>
              <a:t>Tira il dado. Sei il numero è 1 o 2, allora infetta quella persona </a:t>
            </a:r>
            <a:endParaRPr lang="it-IT" sz="2400" dirty="0" smtClean="0">
              <a:latin typeface="Helvetica Neue Light"/>
              <a:cs typeface="Helvetica Neue Light"/>
            </a:endParaRPr>
          </a:p>
          <a:p>
            <a:pPr>
              <a:lnSpc>
                <a:spcPct val="110000"/>
              </a:lnSpc>
            </a:pPr>
            <a:r>
              <a:rPr lang="en-US" sz="2400" dirty="0" smtClean="0">
                <a:latin typeface="Helvetica Neue Light"/>
                <a:cs typeface="Helvetica Neue Light"/>
              </a:rPr>
              <a:t>• </a:t>
            </a:r>
            <a:r>
              <a:rPr lang="it-IT" sz="2400" dirty="0">
                <a:latin typeface="Helvetica Neue Light"/>
                <a:cs typeface="Helvetica Neue Light"/>
              </a:rPr>
              <a:t>Continua con tutti i contatti </a:t>
            </a:r>
            <a:endParaRPr lang="en-US" sz="2400" dirty="0">
              <a:latin typeface="Helvetica Neue Light"/>
              <a:cs typeface="Helvetica Neue Light"/>
            </a:endParaRP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226739"/>
            <a:ext cx="179487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it-IT" sz="2800" b="1" dirty="0">
                <a:latin typeface="Helvetica Neue"/>
                <a:cs typeface="Helvetica Neue"/>
              </a:rPr>
              <a:t>Giorno 2 </a:t>
            </a:r>
            <a:endParaRPr lang="en-US" sz="2800" b="1" dirty="0">
              <a:latin typeface="Helvetica Neue"/>
              <a:cs typeface="Helvetica Neue"/>
            </a:endParaRP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825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Come si diffonde un’epidemia in una rete sociale? 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pic>
        <p:nvPicPr>
          <p:cNvPr id="2" name="Picture 1" descr="dice2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76"/>
          <a:stretch/>
        </p:blipFill>
        <p:spPr>
          <a:xfrm>
            <a:off x="2062500" y="2921260"/>
            <a:ext cx="874420" cy="1050928"/>
          </a:xfrm>
          <a:prstGeom prst="rect">
            <a:avLst/>
          </a:prstGeom>
        </p:spPr>
      </p:pic>
      <p:sp>
        <p:nvSpPr>
          <p:cNvPr id="48" name="Oval 47"/>
          <p:cNvSpPr>
            <a:spLocks noChangeAspect="1"/>
          </p:cNvSpPr>
          <p:nvPr/>
        </p:nvSpPr>
        <p:spPr bwMode="auto">
          <a:xfrm>
            <a:off x="5890763" y="3379645"/>
            <a:ext cx="668713" cy="62021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9" name="Oval 48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0" name="Oval 49"/>
          <p:cNvSpPr>
            <a:spLocks noChangeAspect="1"/>
          </p:cNvSpPr>
          <p:nvPr/>
        </p:nvSpPr>
        <p:spPr bwMode="auto">
          <a:xfrm>
            <a:off x="3468493" y="3421063"/>
            <a:ext cx="582230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51" name="Straight Connector 50"/>
          <p:cNvCxnSpPr>
            <a:endCxn id="50" idx="6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2" name="Picture 51" descr="dice2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76"/>
          <a:stretch/>
        </p:blipFill>
        <p:spPr>
          <a:xfrm>
            <a:off x="2062500" y="2921260"/>
            <a:ext cx="874420" cy="1050928"/>
          </a:xfrm>
          <a:prstGeom prst="rect">
            <a:avLst/>
          </a:prstGeom>
        </p:spPr>
      </p:pic>
      <p:sp>
        <p:nvSpPr>
          <p:cNvPr id="47" name="Oval 46"/>
          <p:cNvSpPr>
            <a:spLocks noChangeAspect="1"/>
          </p:cNvSpPr>
          <p:nvPr/>
        </p:nvSpPr>
        <p:spPr bwMode="auto">
          <a:xfrm>
            <a:off x="1970040" y="2921861"/>
            <a:ext cx="1068073" cy="990604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 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Numero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 40: Estate 2017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54" name="Rectangle 53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it-IT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Materiale aggiuntivo per l’articolo: </a:t>
            </a:r>
          </a:p>
          <a:p>
            <a:pPr marL="182880">
              <a:spcAft>
                <a:spcPts val="600"/>
              </a:spcAft>
            </a:pPr>
            <a:r>
              <a:rPr lang="en-US" sz="1200" kern="1200" dirty="0" err="1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42923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 bwMode="auto">
          <a:xfrm>
            <a:off x="3468493" y="24304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 bwMode="auto">
          <a:xfrm>
            <a:off x="3468493" y="3421063"/>
            <a:ext cx="582230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7" idx="5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4"/>
            <a:endCxn id="11" idx="0"/>
          </p:cNvCxnSpPr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  <a:endCxn id="7" idx="6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endCxn id="11" idx="6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4803788"/>
            <a:ext cx="9209417" cy="1304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it-IT" sz="2400" dirty="0">
                <a:latin typeface="Helvetica Neue Light"/>
                <a:cs typeface="Helvetica Neue Light"/>
              </a:rPr>
              <a:t>Fai il giro dei contatti della persona infetta a turno </a:t>
            </a:r>
            <a:endParaRPr lang="it-IT" sz="2400" dirty="0" smtClean="0">
              <a:latin typeface="Helvetica Neue Light"/>
              <a:cs typeface="Helvetica Neue Light"/>
            </a:endParaRPr>
          </a:p>
          <a:p>
            <a:pPr>
              <a:lnSpc>
                <a:spcPct val="110000"/>
              </a:lnSpc>
            </a:pPr>
            <a:r>
              <a:rPr lang="en-US" sz="2400" dirty="0" smtClean="0">
                <a:latin typeface="Helvetica Neue Light"/>
                <a:cs typeface="Helvetica Neue Light"/>
              </a:rPr>
              <a:t>• </a:t>
            </a:r>
            <a:r>
              <a:rPr lang="it-IT" sz="2400" dirty="0">
                <a:latin typeface="Helvetica Neue Light"/>
                <a:cs typeface="Helvetica Neue Light"/>
              </a:rPr>
              <a:t>Tira il dado. Sei il numero è 1 o 2, allora infetta quella persona </a:t>
            </a:r>
            <a:endParaRPr lang="it-IT" sz="2400" dirty="0" smtClean="0">
              <a:latin typeface="Helvetica Neue Light"/>
              <a:cs typeface="Helvetica Neue Light"/>
            </a:endParaRPr>
          </a:p>
          <a:p>
            <a:pPr>
              <a:lnSpc>
                <a:spcPct val="110000"/>
              </a:lnSpc>
            </a:pPr>
            <a:r>
              <a:rPr lang="en-US" sz="2400" dirty="0" smtClean="0">
                <a:latin typeface="Helvetica Neue Light"/>
                <a:cs typeface="Helvetica Neue Light"/>
              </a:rPr>
              <a:t>• </a:t>
            </a:r>
            <a:r>
              <a:rPr lang="it-IT" sz="2400" dirty="0">
                <a:latin typeface="Helvetica Neue Light"/>
                <a:cs typeface="Helvetica Neue Light"/>
              </a:rPr>
              <a:t>Continua con tutti i contatti, dopodiché la persona infetta guarisce </a:t>
            </a:r>
            <a:endParaRPr lang="en-US" sz="2400" dirty="0">
              <a:latin typeface="Helvetica Neue Light"/>
              <a:cs typeface="Helvetica Neue Light"/>
            </a:endParaRP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183316"/>
            <a:ext cx="176231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it-IT" sz="2800" b="1" dirty="0">
                <a:latin typeface="Helvetica Neue"/>
                <a:cs typeface="Helvetica Neue"/>
              </a:rPr>
              <a:t>Giorno 2 </a:t>
            </a:r>
            <a:endParaRPr lang="en-US" sz="2800" b="1" dirty="0">
              <a:latin typeface="Helvetica Neue"/>
              <a:cs typeface="Helvetica Neue"/>
            </a:endParaRP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825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Come si diffonde un’epidemia in una rete sociale? 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pic>
        <p:nvPicPr>
          <p:cNvPr id="2" name="Picture 1" descr="dice2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76"/>
          <a:stretch/>
        </p:blipFill>
        <p:spPr>
          <a:xfrm>
            <a:off x="2062500" y="2921260"/>
            <a:ext cx="874420" cy="1050928"/>
          </a:xfrm>
          <a:prstGeom prst="rect">
            <a:avLst/>
          </a:prstGeom>
        </p:spPr>
      </p:pic>
      <p:sp>
        <p:nvSpPr>
          <p:cNvPr id="49" name="Oval 48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 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Numero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 40: Estate 2017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it-IT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Materiale aggiuntivo per l’articolo: </a:t>
            </a:r>
          </a:p>
          <a:p>
            <a:pPr marL="182880">
              <a:spcAft>
                <a:spcPts val="600"/>
              </a:spcAft>
            </a:pPr>
            <a:r>
              <a:rPr lang="en-US" sz="1200" kern="1200" dirty="0" err="1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65711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 bwMode="auto">
          <a:xfrm>
            <a:off x="3468493" y="24304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 bwMode="auto">
          <a:xfrm>
            <a:off x="3468493" y="3421063"/>
            <a:ext cx="582230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7" idx="5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4"/>
            <a:endCxn id="11" idx="0"/>
          </p:cNvCxnSpPr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  <a:endCxn id="7" idx="6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endCxn id="11" idx="6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4879778"/>
            <a:ext cx="9209417" cy="1304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it-IT" sz="2400" dirty="0">
                <a:latin typeface="Helvetica Neue Light"/>
                <a:cs typeface="Helvetica Neue Light"/>
              </a:rPr>
              <a:t>Fai il giro dei contatti della persona infetta a turno </a:t>
            </a:r>
            <a:endParaRPr lang="it-IT" sz="2400" dirty="0" smtClean="0">
              <a:latin typeface="Helvetica Neue Light"/>
              <a:cs typeface="Helvetica Neue Light"/>
            </a:endParaRPr>
          </a:p>
          <a:p>
            <a:pPr>
              <a:lnSpc>
                <a:spcPct val="110000"/>
              </a:lnSpc>
            </a:pPr>
            <a:r>
              <a:rPr lang="en-US" sz="2400" dirty="0" smtClean="0">
                <a:latin typeface="Helvetica Neue Light"/>
                <a:cs typeface="Helvetica Neue Light"/>
              </a:rPr>
              <a:t>• </a:t>
            </a:r>
            <a:r>
              <a:rPr lang="it-IT" sz="2400" dirty="0">
                <a:latin typeface="Helvetica Neue Light"/>
                <a:cs typeface="Helvetica Neue Light"/>
              </a:rPr>
              <a:t>Tira il dado. Sei il numero è 1 o 2, allora infetta quella persona </a:t>
            </a:r>
            <a:endParaRPr lang="it-IT" sz="2400" dirty="0" smtClean="0">
              <a:latin typeface="Helvetica Neue Light"/>
              <a:cs typeface="Helvetica Neue Light"/>
            </a:endParaRPr>
          </a:p>
          <a:p>
            <a:pPr>
              <a:lnSpc>
                <a:spcPct val="110000"/>
              </a:lnSpc>
            </a:pPr>
            <a:r>
              <a:rPr lang="en-US" sz="2400" dirty="0" smtClean="0">
                <a:latin typeface="Helvetica Neue Light"/>
                <a:cs typeface="Helvetica Neue Light"/>
              </a:rPr>
              <a:t>• </a:t>
            </a:r>
            <a:r>
              <a:rPr lang="it-IT" sz="2400" dirty="0">
                <a:latin typeface="Helvetica Neue Light"/>
                <a:cs typeface="Helvetica Neue Light"/>
              </a:rPr>
              <a:t>Continua con tutti i contatti, dopodiché la persona infetta guarisce </a:t>
            </a:r>
            <a:endParaRPr lang="en-US" sz="2400" dirty="0">
              <a:latin typeface="Helvetica Neue Light"/>
              <a:cs typeface="Helvetica Neue Light"/>
            </a:endParaRP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270161"/>
            <a:ext cx="176231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it-IT" sz="2800" b="1" dirty="0">
                <a:latin typeface="Helvetica Neue"/>
                <a:cs typeface="Helvetica Neue"/>
              </a:rPr>
              <a:t>Giorno 2 </a:t>
            </a:r>
            <a:endParaRPr lang="en-US" sz="2800" b="1" dirty="0">
              <a:latin typeface="Helvetica Neue"/>
              <a:cs typeface="Helvetica Neue"/>
            </a:endParaRP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825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Come si diffonde un’epidemia in una rete sociale? 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pic>
        <p:nvPicPr>
          <p:cNvPr id="2" name="Picture 1" descr="dice2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76"/>
          <a:stretch/>
        </p:blipFill>
        <p:spPr>
          <a:xfrm>
            <a:off x="2062500" y="2921260"/>
            <a:ext cx="874420" cy="1050928"/>
          </a:xfrm>
          <a:prstGeom prst="rect">
            <a:avLst/>
          </a:prstGeom>
        </p:spPr>
      </p:pic>
      <p:sp>
        <p:nvSpPr>
          <p:cNvPr id="49" name="Oval 48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46" name="Straight Connector 45"/>
          <p:cNvCxnSpPr/>
          <p:nvPr/>
        </p:nvCxnSpPr>
        <p:spPr bwMode="auto">
          <a:xfrm rot="16200000" flipH="1">
            <a:off x="4559055" y="344263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 bwMode="auto">
          <a:xfrm rot="5400000">
            <a:off x="4584456" y="341723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 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Numero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 40: Estate 2017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it-IT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Materiale aggiuntivo per l’articolo: </a:t>
            </a:r>
          </a:p>
          <a:p>
            <a:pPr marL="182880">
              <a:spcAft>
                <a:spcPts val="600"/>
              </a:spcAft>
            </a:pPr>
            <a:r>
              <a:rPr lang="en-US" sz="1200" kern="1200" dirty="0" err="1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27202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 bwMode="auto">
          <a:xfrm>
            <a:off x="3468493" y="24304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 bwMode="auto">
          <a:xfrm>
            <a:off x="3468493" y="3421063"/>
            <a:ext cx="582230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1"/>
            <a:endCxn id="7" idx="5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4"/>
            <a:endCxn id="11" idx="0"/>
          </p:cNvCxnSpPr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  <a:endCxn id="7" idx="6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  <a:endCxn id="12" idx="0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2"/>
            <a:endCxn id="11" idx="6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stCxn id="12" idx="6"/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9209417" cy="89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it-IT" sz="2400" dirty="0">
                <a:latin typeface="Helvetica Neue Light"/>
                <a:cs typeface="Helvetica Neue Light"/>
              </a:rPr>
              <a:t>Comincia con due persone infette </a:t>
            </a:r>
            <a:endParaRPr lang="it-IT" sz="2400" dirty="0" smtClean="0">
              <a:latin typeface="Helvetica Neue Light"/>
              <a:cs typeface="Helvetica Neue Light"/>
            </a:endParaRPr>
          </a:p>
          <a:p>
            <a:pPr>
              <a:lnSpc>
                <a:spcPct val="110000"/>
              </a:lnSpc>
            </a:pPr>
            <a:r>
              <a:rPr lang="en-US" sz="2400" dirty="0" smtClean="0">
                <a:latin typeface="Helvetica Neue Light"/>
                <a:cs typeface="Helvetica Neue Light"/>
              </a:rPr>
              <a:t>• </a:t>
            </a:r>
            <a:r>
              <a:rPr lang="it-IT" sz="2400" dirty="0">
                <a:latin typeface="Helvetica Neue Light"/>
                <a:cs typeface="Helvetica Neue Light"/>
              </a:rPr>
              <a:t>Per ogni persona infetta, tira il dado per ciascun contatto </a:t>
            </a:r>
            <a:endParaRPr lang="en-US" sz="2400" dirty="0">
              <a:latin typeface="Helvetica Neue Light"/>
              <a:cs typeface="Helvetica Neue Light"/>
            </a:endParaRP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200110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it-IT" sz="2800" b="1" dirty="0">
                <a:latin typeface="Helvetica Neue"/>
                <a:cs typeface="Helvetica Neue"/>
              </a:rPr>
              <a:t>Giorno 3 </a:t>
            </a:r>
            <a:endParaRPr lang="en-US" sz="2800" b="1" dirty="0">
              <a:latin typeface="Helvetica Neue"/>
              <a:cs typeface="Helvetica Neue"/>
            </a:endParaRP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825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Come si diffonde un’epidemia in una rete sociale? 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cxnSp>
        <p:nvCxnSpPr>
          <p:cNvPr id="44" name="Straight Connector 43"/>
          <p:cNvCxnSpPr/>
          <p:nvPr/>
        </p:nvCxnSpPr>
        <p:spPr bwMode="auto">
          <a:xfrm rot="16200000" flipH="1">
            <a:off x="4559055" y="344263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 bwMode="auto">
          <a:xfrm rot="5400000">
            <a:off x="4584456" y="341723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 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Numero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 40: Estate 2017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it-IT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Materiale aggiuntivo per l’articolo: </a:t>
            </a:r>
          </a:p>
          <a:p>
            <a:pPr marL="182880">
              <a:spcAft>
                <a:spcPts val="600"/>
              </a:spcAft>
            </a:pPr>
            <a:r>
              <a:rPr lang="en-US" sz="1200" kern="1200" dirty="0" err="1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15580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Oval 45"/>
          <p:cNvSpPr>
            <a:spLocks noChangeAspect="1"/>
          </p:cNvSpPr>
          <p:nvPr/>
        </p:nvSpPr>
        <p:spPr bwMode="auto">
          <a:xfrm>
            <a:off x="3467649" y="2432052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 bwMode="auto">
          <a:xfrm>
            <a:off x="3468493" y="3421063"/>
            <a:ext cx="582230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1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endCxn id="11" idx="0"/>
          </p:cNvCxnSpPr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  <a:endCxn id="12" idx="0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2"/>
            <a:endCxn id="11" idx="6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stCxn id="12" idx="6"/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9209417" cy="89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it-IT" sz="2400" dirty="0">
                <a:latin typeface="Helvetica Neue Light"/>
                <a:cs typeface="Helvetica Neue Light"/>
              </a:rPr>
              <a:t>Comincia con due persone infette </a:t>
            </a:r>
            <a:endParaRPr lang="it-IT" sz="2400" dirty="0" smtClean="0">
              <a:latin typeface="Helvetica Neue Light"/>
              <a:cs typeface="Helvetica Neue Light"/>
            </a:endParaRPr>
          </a:p>
          <a:p>
            <a:pPr>
              <a:lnSpc>
                <a:spcPct val="110000"/>
              </a:lnSpc>
            </a:pPr>
            <a:r>
              <a:rPr lang="en-US" sz="2400" dirty="0" smtClean="0">
                <a:latin typeface="Helvetica Neue Light"/>
                <a:cs typeface="Helvetica Neue Light"/>
              </a:rPr>
              <a:t>• </a:t>
            </a:r>
            <a:r>
              <a:rPr lang="it-IT" sz="2400" dirty="0">
                <a:latin typeface="Helvetica Neue Light"/>
                <a:cs typeface="Helvetica Neue Light"/>
              </a:rPr>
              <a:t>Per ogni persona infetta, tira il dado per ciascun contatto </a:t>
            </a:r>
            <a:endParaRPr lang="en-US" sz="2400" dirty="0">
              <a:latin typeface="Helvetica Neue Light"/>
              <a:cs typeface="Helvetica Neue Light"/>
            </a:endParaRP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190342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it-IT" sz="2800" b="1" dirty="0">
                <a:latin typeface="Helvetica Neue"/>
                <a:cs typeface="Helvetica Neue"/>
              </a:rPr>
              <a:t>Giorno 3 </a:t>
            </a:r>
            <a:endParaRPr lang="en-US" sz="2800" b="1" dirty="0">
              <a:latin typeface="Helvetica Neue"/>
              <a:cs typeface="Helvetica Neue"/>
            </a:endParaRP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825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Come si diffonde un’epidemia in una rete sociale? 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cxnSp>
        <p:nvCxnSpPr>
          <p:cNvPr id="44" name="Straight Connector 43"/>
          <p:cNvCxnSpPr/>
          <p:nvPr/>
        </p:nvCxnSpPr>
        <p:spPr bwMode="auto">
          <a:xfrm rot="16200000" flipH="1">
            <a:off x="4559055" y="344263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 bwMode="auto">
          <a:xfrm rot="5400000">
            <a:off x="4584456" y="341723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 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Numero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 40: Estate 2017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it-IT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Materiale aggiuntivo per l’articolo: </a:t>
            </a:r>
          </a:p>
          <a:p>
            <a:pPr marL="182880">
              <a:spcAft>
                <a:spcPts val="600"/>
              </a:spcAft>
            </a:pPr>
            <a:r>
              <a:rPr lang="en-US" sz="1200" kern="1200" dirty="0" err="1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6880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Oval 45"/>
          <p:cNvSpPr>
            <a:spLocks noChangeAspect="1"/>
          </p:cNvSpPr>
          <p:nvPr/>
        </p:nvSpPr>
        <p:spPr bwMode="auto">
          <a:xfrm>
            <a:off x="3467649" y="2432052"/>
            <a:ext cx="582230" cy="540000"/>
          </a:xfrm>
          <a:prstGeom prst="ellipse">
            <a:avLst/>
          </a:prstGeom>
          <a:solidFill>
            <a:srgbClr val="00FF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 bwMode="auto">
          <a:xfrm>
            <a:off x="3468493" y="3421063"/>
            <a:ext cx="582230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1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endCxn id="11" idx="0"/>
          </p:cNvCxnSpPr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  <a:endCxn id="12" idx="0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2"/>
            <a:endCxn id="11" idx="6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stCxn id="12" idx="6"/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9209417" cy="89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it-IT" sz="2400" dirty="0">
                <a:latin typeface="Helvetica Neue Light"/>
                <a:cs typeface="Helvetica Neue Light"/>
              </a:rPr>
              <a:t>Comincia con due persone infette </a:t>
            </a:r>
            <a:endParaRPr lang="it-IT" sz="2400" dirty="0" smtClean="0">
              <a:latin typeface="Helvetica Neue Light"/>
              <a:cs typeface="Helvetica Neue Light"/>
            </a:endParaRPr>
          </a:p>
          <a:p>
            <a:pPr>
              <a:lnSpc>
                <a:spcPct val="110000"/>
              </a:lnSpc>
            </a:pPr>
            <a:r>
              <a:rPr lang="en-US" sz="2400" dirty="0" smtClean="0">
                <a:latin typeface="Helvetica Neue Light"/>
                <a:cs typeface="Helvetica Neue Light"/>
              </a:rPr>
              <a:t>• </a:t>
            </a:r>
            <a:r>
              <a:rPr lang="it-IT" sz="2400" dirty="0">
                <a:latin typeface="Helvetica Neue Light"/>
                <a:cs typeface="Helvetica Neue Light"/>
              </a:rPr>
              <a:t>Per ogni persona infetta, tira il dado per ciascun contatto </a:t>
            </a:r>
            <a:endParaRPr lang="en-US" sz="2400" dirty="0">
              <a:latin typeface="Helvetica Neue Light"/>
              <a:cs typeface="Helvetica Neue Light"/>
            </a:endParaRP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179487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it-IT" sz="2800" b="1" dirty="0">
                <a:latin typeface="Helvetica Neue"/>
                <a:cs typeface="Helvetica Neue"/>
              </a:rPr>
              <a:t>Giorno 3 </a:t>
            </a:r>
            <a:endParaRPr lang="en-US" sz="2800" b="1" dirty="0">
              <a:latin typeface="Helvetica Neue"/>
              <a:cs typeface="Helvetica Neue"/>
            </a:endParaRP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825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Come si diffonde un’epidemia in una rete sociale? 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pic>
        <p:nvPicPr>
          <p:cNvPr id="48" name="Picture 47" descr="dice1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79"/>
          <a:stretch/>
        </p:blipFill>
        <p:spPr>
          <a:xfrm>
            <a:off x="2067765" y="2963480"/>
            <a:ext cx="869157" cy="966007"/>
          </a:xfrm>
          <a:prstGeom prst="rect">
            <a:avLst/>
          </a:prstGeom>
        </p:spPr>
      </p:pic>
      <p:cxnSp>
        <p:nvCxnSpPr>
          <p:cNvPr id="47" name="Straight Connector 46"/>
          <p:cNvCxnSpPr/>
          <p:nvPr/>
        </p:nvCxnSpPr>
        <p:spPr bwMode="auto">
          <a:xfrm rot="16200000" flipH="1">
            <a:off x="4559055" y="344263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 bwMode="auto">
          <a:xfrm rot="5400000">
            <a:off x="4584456" y="341723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 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Numero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 40: Estate 2017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51" name="Rectangle 50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it-IT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Materiale aggiuntivo per l’articolo: </a:t>
            </a:r>
          </a:p>
          <a:p>
            <a:pPr marL="182880">
              <a:spcAft>
                <a:spcPts val="600"/>
              </a:spcAft>
            </a:pPr>
            <a:r>
              <a:rPr lang="en-US" sz="1200" kern="1200" dirty="0" err="1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39335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Oval 45"/>
          <p:cNvSpPr>
            <a:spLocks noChangeAspect="1"/>
          </p:cNvSpPr>
          <p:nvPr/>
        </p:nvSpPr>
        <p:spPr bwMode="auto">
          <a:xfrm>
            <a:off x="3467649" y="2432052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 bwMode="auto">
          <a:xfrm>
            <a:off x="3468493" y="3421063"/>
            <a:ext cx="582230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2F2F2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1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endCxn id="11" idx="0"/>
          </p:cNvCxnSpPr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  <a:endCxn id="12" idx="0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2"/>
            <a:endCxn id="11" idx="6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stCxn id="12" idx="6"/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9209417" cy="89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it-IT" sz="2400" dirty="0">
                <a:latin typeface="Helvetica Neue Light"/>
                <a:cs typeface="Helvetica Neue Light"/>
              </a:rPr>
              <a:t>Comincia con due persone infette </a:t>
            </a:r>
            <a:endParaRPr lang="it-IT" sz="2400" dirty="0" smtClean="0">
              <a:latin typeface="Helvetica Neue Light"/>
              <a:cs typeface="Helvetica Neue Light"/>
            </a:endParaRPr>
          </a:p>
          <a:p>
            <a:pPr>
              <a:lnSpc>
                <a:spcPct val="110000"/>
              </a:lnSpc>
            </a:pPr>
            <a:r>
              <a:rPr lang="en-US" sz="2400" dirty="0" smtClean="0">
                <a:latin typeface="Helvetica Neue Light"/>
                <a:cs typeface="Helvetica Neue Light"/>
              </a:rPr>
              <a:t>• </a:t>
            </a:r>
            <a:r>
              <a:rPr lang="it-IT" sz="2400" dirty="0">
                <a:latin typeface="Helvetica Neue Light"/>
                <a:cs typeface="Helvetica Neue Light"/>
              </a:rPr>
              <a:t>Per ogni persona infetta, tira il dado per ciascun contatto </a:t>
            </a:r>
            <a:endParaRPr lang="en-US" sz="2400" dirty="0">
              <a:latin typeface="Helvetica Neue Light"/>
              <a:cs typeface="Helvetica Neue Light"/>
            </a:endParaRP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184914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it-IT" sz="2800" b="1" dirty="0">
                <a:latin typeface="Helvetica Neue"/>
                <a:cs typeface="Helvetica Neue"/>
              </a:rPr>
              <a:t>Giorno 3 </a:t>
            </a:r>
            <a:endParaRPr lang="en-US" sz="2800" b="1" dirty="0">
              <a:latin typeface="Helvetica Neue"/>
              <a:cs typeface="Helvetica Neue"/>
            </a:endParaRP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825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Come si diffonde un’epidemia in una rete sociale? 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cxnSp>
        <p:nvCxnSpPr>
          <p:cNvPr id="44" name="Straight Connector 43"/>
          <p:cNvCxnSpPr/>
          <p:nvPr/>
        </p:nvCxnSpPr>
        <p:spPr bwMode="auto">
          <a:xfrm rot="16200000" flipH="1">
            <a:off x="4559055" y="344263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 bwMode="auto">
          <a:xfrm rot="5400000">
            <a:off x="4584456" y="341723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 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Numero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 40: Estate 2017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it-IT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Materiale aggiuntivo per l’articolo: </a:t>
            </a:r>
          </a:p>
          <a:p>
            <a:pPr marL="182880">
              <a:spcAft>
                <a:spcPts val="600"/>
              </a:spcAft>
            </a:pPr>
            <a:r>
              <a:rPr lang="en-US" sz="1200" kern="1200" dirty="0" err="1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0222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Oval 45"/>
          <p:cNvSpPr>
            <a:spLocks noChangeAspect="1"/>
          </p:cNvSpPr>
          <p:nvPr/>
        </p:nvSpPr>
        <p:spPr bwMode="auto">
          <a:xfrm>
            <a:off x="3467649" y="2432052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 bwMode="auto">
          <a:xfrm>
            <a:off x="3468493" y="3421063"/>
            <a:ext cx="582230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1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endCxn id="11" idx="0"/>
          </p:cNvCxnSpPr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  <a:endCxn id="12" idx="0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2"/>
            <a:endCxn id="11" idx="6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stCxn id="12" idx="6"/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9209417" cy="89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it-IT" sz="2400" dirty="0">
                <a:latin typeface="Helvetica Neue Light"/>
                <a:cs typeface="Helvetica Neue Light"/>
              </a:rPr>
              <a:t>Comincia con due persone infette </a:t>
            </a:r>
            <a:endParaRPr lang="it-IT" sz="2400" dirty="0" smtClean="0">
              <a:latin typeface="Helvetica Neue Light"/>
              <a:cs typeface="Helvetica Neue Light"/>
            </a:endParaRPr>
          </a:p>
          <a:p>
            <a:pPr>
              <a:lnSpc>
                <a:spcPct val="110000"/>
              </a:lnSpc>
            </a:pPr>
            <a:r>
              <a:rPr lang="en-US" sz="2400" dirty="0" smtClean="0">
                <a:latin typeface="Helvetica Neue Light"/>
                <a:cs typeface="Helvetica Neue Light"/>
              </a:rPr>
              <a:t>• </a:t>
            </a:r>
            <a:r>
              <a:rPr lang="it-IT" sz="2400" dirty="0">
                <a:latin typeface="Helvetica Neue Light"/>
                <a:cs typeface="Helvetica Neue Light"/>
              </a:rPr>
              <a:t>Per ogni persona infetta, tira il dado per ciascun contatto </a:t>
            </a:r>
            <a:endParaRPr lang="en-US" sz="2400" dirty="0">
              <a:latin typeface="Helvetica Neue Light"/>
              <a:cs typeface="Helvetica Neue Light"/>
            </a:endParaRP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178402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it-IT" sz="2800" b="1" dirty="0">
                <a:latin typeface="Helvetica Neue"/>
                <a:cs typeface="Helvetica Neue"/>
              </a:rPr>
              <a:t>Giorno 3 </a:t>
            </a:r>
            <a:endParaRPr lang="en-US" sz="2800" b="1" dirty="0">
              <a:latin typeface="Helvetica Neue"/>
              <a:cs typeface="Helvetica Neue"/>
            </a:endParaRP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825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Come si diffonde un’epidemia in una rete sociale? 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cxnSp>
        <p:nvCxnSpPr>
          <p:cNvPr id="44" name="Straight Connector 43"/>
          <p:cNvCxnSpPr/>
          <p:nvPr/>
        </p:nvCxnSpPr>
        <p:spPr bwMode="auto">
          <a:xfrm rot="16200000" flipH="1">
            <a:off x="4559055" y="344263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 bwMode="auto">
          <a:xfrm rot="5400000">
            <a:off x="4584456" y="341723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 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Numero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 40: Estate 2017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it-IT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Materiale aggiuntivo per l’articolo: </a:t>
            </a:r>
          </a:p>
          <a:p>
            <a:pPr marL="182880">
              <a:spcAft>
                <a:spcPts val="600"/>
              </a:spcAft>
            </a:pPr>
            <a:r>
              <a:rPr lang="en-US" sz="1200" kern="1200" dirty="0" err="1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70274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Screen Shot 2014-09-21 at 11.22.39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0287" y="1752600"/>
            <a:ext cx="365125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Screen Shot 2014-09-21 at 11.22.28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42273" y="1828800"/>
            <a:ext cx="4341813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4880850" y="428625"/>
            <a:ext cx="253143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500"/>
              </a:spcAft>
            </a:pPr>
            <a:r>
              <a:rPr lang="it-IT" sz="4000" dirty="0">
                <a:solidFill>
                  <a:schemeClr val="tx2"/>
                </a:solidFill>
                <a:latin typeface="Helvetica Neue Light"/>
                <a:cs typeface="Helvetica Neue Light"/>
              </a:rPr>
              <a:t>Reti sociali </a:t>
            </a:r>
            <a:endParaRPr lang="en-US" sz="4000" dirty="0">
              <a:solidFill>
                <a:schemeClr val="tx2"/>
              </a:solidFill>
              <a:latin typeface="Helvetica Neue Light"/>
              <a:cs typeface="Helvetica Neue Ligh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775632" y="1828800"/>
            <a:ext cx="12192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830287" y="1752600"/>
            <a:ext cx="12192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179158" y="4981575"/>
            <a:ext cx="20604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800" dirty="0">
                <a:solidFill>
                  <a:schemeClr val="tx2"/>
                </a:solidFill>
                <a:latin typeface="Helvetica Neue Light"/>
                <a:cs typeface="Helvetica Neue Light"/>
              </a:rPr>
              <a:t>Età 4-5 anni </a:t>
            </a:r>
            <a:endParaRPr lang="en-US" sz="2800" dirty="0"/>
          </a:p>
        </p:txBody>
      </p:sp>
      <p:sp>
        <p:nvSpPr>
          <p:cNvPr id="10" name="Rectangle 9"/>
          <p:cNvSpPr/>
          <p:nvPr/>
        </p:nvSpPr>
        <p:spPr>
          <a:xfrm>
            <a:off x="7522899" y="4981575"/>
            <a:ext cx="24597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800" dirty="0">
                <a:solidFill>
                  <a:schemeClr val="tx2"/>
                </a:solidFill>
                <a:latin typeface="Helvetica Neue Light"/>
                <a:cs typeface="Helvetica Neue Light"/>
              </a:rPr>
              <a:t>Età 10-11 anni </a:t>
            </a:r>
            <a:endParaRPr lang="en-US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 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Numero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 40: Estate 2017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it-IT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Materiale aggiuntivo per l’articolo: </a:t>
            </a:r>
          </a:p>
          <a:p>
            <a:pPr marL="182880">
              <a:spcAft>
                <a:spcPts val="600"/>
              </a:spcAft>
            </a:pPr>
            <a:r>
              <a:rPr lang="en-US" sz="1200" kern="1200" dirty="0" err="1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26735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Oval 48"/>
          <p:cNvSpPr>
            <a:spLocks noChangeAspect="1"/>
          </p:cNvSpPr>
          <p:nvPr/>
        </p:nvSpPr>
        <p:spPr bwMode="auto">
          <a:xfrm>
            <a:off x="3469336" y="3421063"/>
            <a:ext cx="582232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6" name="Oval 45"/>
          <p:cNvSpPr>
            <a:spLocks noChangeAspect="1"/>
          </p:cNvSpPr>
          <p:nvPr/>
        </p:nvSpPr>
        <p:spPr bwMode="auto">
          <a:xfrm>
            <a:off x="3467649" y="2432052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1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  <a:endCxn id="12" idx="0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2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stCxn id="12" idx="6"/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9209417" cy="89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it-IT" sz="2400" dirty="0">
                <a:latin typeface="Helvetica Neue Light"/>
                <a:cs typeface="Helvetica Neue Light"/>
              </a:rPr>
              <a:t>Comincia con due persone infette </a:t>
            </a:r>
            <a:endParaRPr lang="it-IT" sz="2400" dirty="0" smtClean="0">
              <a:latin typeface="Helvetica Neue Light"/>
              <a:cs typeface="Helvetica Neue Light"/>
            </a:endParaRPr>
          </a:p>
          <a:p>
            <a:pPr>
              <a:lnSpc>
                <a:spcPct val="110000"/>
              </a:lnSpc>
            </a:pPr>
            <a:r>
              <a:rPr lang="en-US" sz="2400" dirty="0" smtClean="0">
                <a:latin typeface="Helvetica Neue Light"/>
                <a:cs typeface="Helvetica Neue Light"/>
              </a:rPr>
              <a:t>• </a:t>
            </a:r>
            <a:r>
              <a:rPr lang="it-IT" sz="2400" dirty="0">
                <a:latin typeface="Helvetica Neue Light"/>
                <a:cs typeface="Helvetica Neue Light"/>
              </a:rPr>
              <a:t>Per ogni persona infetta, tira il dado per ciascun contatto </a:t>
            </a:r>
            <a:endParaRPr lang="en-US" sz="2400" dirty="0">
              <a:latin typeface="Helvetica Neue Light"/>
              <a:cs typeface="Helvetica Neue Light"/>
            </a:endParaRP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84972"/>
            <a:ext cx="18817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it-IT" sz="2800" b="1" dirty="0">
                <a:latin typeface="Helvetica Neue"/>
                <a:cs typeface="Helvetica Neue"/>
              </a:rPr>
              <a:t>Giorno 3 </a:t>
            </a:r>
            <a:endParaRPr lang="en-US" sz="2800" b="1" dirty="0">
              <a:latin typeface="Helvetica Neue"/>
              <a:cs typeface="Helvetica Neue"/>
            </a:endParaRP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825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Come si diffonde un’epidemia in una rete sociale? 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sp>
        <p:nvSpPr>
          <p:cNvPr id="47" name="Oval 46"/>
          <p:cNvSpPr>
            <a:spLocks noChangeAspect="1"/>
          </p:cNvSpPr>
          <p:nvPr/>
        </p:nvSpPr>
        <p:spPr bwMode="auto">
          <a:xfrm>
            <a:off x="5933997" y="3421062"/>
            <a:ext cx="582230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48" name="Straight Connector 47"/>
          <p:cNvCxnSpPr/>
          <p:nvPr/>
        </p:nvCxnSpPr>
        <p:spPr bwMode="auto">
          <a:xfrm rot="16200000" flipH="1">
            <a:off x="4559055" y="344263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 bwMode="auto">
          <a:xfrm rot="5400000">
            <a:off x="4584456" y="341723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 bwMode="auto">
          <a:xfrm rot="16200000" flipH="1">
            <a:off x="3309425" y="344257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 bwMode="auto">
          <a:xfrm rot="5400000">
            <a:off x="3334826" y="341717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 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Numero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 40: Estate 2017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54" name="Rectangle 53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it-IT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Materiale aggiuntivo per l’articolo: </a:t>
            </a:r>
          </a:p>
          <a:p>
            <a:pPr marL="182880">
              <a:spcAft>
                <a:spcPts val="600"/>
              </a:spcAft>
            </a:pPr>
            <a:r>
              <a:rPr lang="en-US" sz="1200" kern="1200" dirty="0" err="1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87202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Oval 48"/>
          <p:cNvSpPr>
            <a:spLocks noChangeAspect="1"/>
          </p:cNvSpPr>
          <p:nvPr/>
        </p:nvSpPr>
        <p:spPr bwMode="auto">
          <a:xfrm>
            <a:off x="3469336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6" name="Oval 45"/>
          <p:cNvSpPr>
            <a:spLocks noChangeAspect="1"/>
          </p:cNvSpPr>
          <p:nvPr/>
        </p:nvSpPr>
        <p:spPr bwMode="auto">
          <a:xfrm>
            <a:off x="3467649" y="2432052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2F2F2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1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  <a:endCxn id="12" idx="0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2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stCxn id="12" idx="6"/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9209417" cy="89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it-IT" sz="2400" dirty="0">
                <a:latin typeface="Helvetica Neue Light"/>
                <a:cs typeface="Helvetica Neue Light"/>
              </a:rPr>
              <a:t>Comincia con due persone infette </a:t>
            </a:r>
            <a:endParaRPr lang="it-IT" sz="2400" dirty="0" smtClean="0">
              <a:latin typeface="Helvetica Neue Light"/>
              <a:cs typeface="Helvetica Neue Light"/>
            </a:endParaRPr>
          </a:p>
          <a:p>
            <a:pPr>
              <a:lnSpc>
                <a:spcPct val="110000"/>
              </a:lnSpc>
            </a:pPr>
            <a:r>
              <a:rPr lang="en-US" sz="2400" dirty="0" smtClean="0">
                <a:latin typeface="Helvetica Neue Light"/>
                <a:cs typeface="Helvetica Neue Light"/>
              </a:rPr>
              <a:t>• </a:t>
            </a:r>
            <a:r>
              <a:rPr lang="it-IT" sz="2400" dirty="0">
                <a:latin typeface="Helvetica Neue Light"/>
                <a:cs typeface="Helvetica Neue Light"/>
              </a:rPr>
              <a:t>Per ogni persona infetta, tira il dado per ciascun contatto </a:t>
            </a:r>
            <a:endParaRPr lang="en-US" sz="2400" dirty="0">
              <a:latin typeface="Helvetica Neue Light"/>
              <a:cs typeface="Helvetica Neue Light"/>
            </a:endParaRP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213135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it-IT" sz="2800" b="1" dirty="0">
                <a:latin typeface="Helvetica Neue"/>
                <a:cs typeface="Helvetica Neue"/>
              </a:rPr>
              <a:t>Giorno 3 </a:t>
            </a:r>
            <a:endParaRPr lang="en-US" sz="2800" b="1" dirty="0">
              <a:latin typeface="Helvetica Neue"/>
              <a:cs typeface="Helvetica Neue"/>
            </a:endParaRP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825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Come si diffonde un’epidemia in una rete sociale? 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sp>
        <p:nvSpPr>
          <p:cNvPr id="47" name="Oval 46"/>
          <p:cNvSpPr>
            <a:spLocks noChangeAspect="1"/>
          </p:cNvSpPr>
          <p:nvPr/>
        </p:nvSpPr>
        <p:spPr bwMode="auto">
          <a:xfrm>
            <a:off x="5933997" y="3421062"/>
            <a:ext cx="582230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48" name="Straight Connector 47"/>
          <p:cNvCxnSpPr/>
          <p:nvPr/>
        </p:nvCxnSpPr>
        <p:spPr bwMode="auto">
          <a:xfrm rot="16200000" flipH="1">
            <a:off x="4559055" y="344263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 bwMode="auto">
          <a:xfrm rot="5400000">
            <a:off x="4584456" y="341723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 bwMode="auto">
          <a:xfrm rot="16200000" flipH="1">
            <a:off x="3309425" y="344257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 bwMode="auto">
          <a:xfrm rot="5400000">
            <a:off x="3334826" y="341717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 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Numero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 40: Estate 2017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54" name="Rectangle 53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it-IT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Materiale aggiuntivo per l’articolo: </a:t>
            </a:r>
          </a:p>
          <a:p>
            <a:pPr marL="182880">
              <a:spcAft>
                <a:spcPts val="600"/>
              </a:spcAft>
            </a:pPr>
            <a:r>
              <a:rPr lang="en-US" sz="1200" kern="1200" dirty="0" err="1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00669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Oval 48"/>
          <p:cNvSpPr>
            <a:spLocks noChangeAspect="1"/>
          </p:cNvSpPr>
          <p:nvPr/>
        </p:nvSpPr>
        <p:spPr bwMode="auto">
          <a:xfrm>
            <a:off x="3469336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6" name="Oval 45"/>
          <p:cNvSpPr>
            <a:spLocks noChangeAspect="1"/>
          </p:cNvSpPr>
          <p:nvPr/>
        </p:nvSpPr>
        <p:spPr bwMode="auto">
          <a:xfrm>
            <a:off x="3467649" y="2432052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1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  <a:endCxn id="12" idx="0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2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stCxn id="12" idx="6"/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9209417" cy="89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it-IT" sz="2400" dirty="0">
                <a:latin typeface="Helvetica Neue Light"/>
                <a:cs typeface="Helvetica Neue Light"/>
              </a:rPr>
              <a:t>Comincia con due persone infette </a:t>
            </a:r>
            <a:endParaRPr lang="it-IT" sz="2400" dirty="0" smtClean="0">
              <a:latin typeface="Helvetica Neue Light"/>
              <a:cs typeface="Helvetica Neue Light"/>
            </a:endParaRPr>
          </a:p>
          <a:p>
            <a:pPr>
              <a:lnSpc>
                <a:spcPct val="110000"/>
              </a:lnSpc>
            </a:pPr>
            <a:r>
              <a:rPr lang="en-US" sz="2400" dirty="0" smtClean="0">
                <a:latin typeface="Helvetica Neue Light"/>
                <a:cs typeface="Helvetica Neue Light"/>
              </a:rPr>
              <a:t>• </a:t>
            </a:r>
            <a:r>
              <a:rPr lang="it-IT" sz="2400" dirty="0">
                <a:latin typeface="Helvetica Neue Light"/>
                <a:cs typeface="Helvetica Neue Light"/>
              </a:rPr>
              <a:t>Per ogni persona infetta, tira il dado per ciascun contatto </a:t>
            </a:r>
            <a:endParaRPr lang="en-US" sz="2400" dirty="0">
              <a:latin typeface="Helvetica Neue Light"/>
              <a:cs typeface="Helvetica Neue Light"/>
            </a:endParaRP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172975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it-IT" sz="2800" b="1" dirty="0">
                <a:latin typeface="Helvetica Neue"/>
                <a:cs typeface="Helvetica Neue"/>
              </a:rPr>
              <a:t>Giorno 3 </a:t>
            </a:r>
            <a:endParaRPr lang="en-US" sz="2800" b="1" dirty="0">
              <a:latin typeface="Helvetica Neue"/>
              <a:cs typeface="Helvetica Neue"/>
            </a:endParaRP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825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Come si diffonde un’epidemia in una rete sociale? 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pic>
        <p:nvPicPr>
          <p:cNvPr id="48" name="Picture 47" descr="dice1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79"/>
          <a:stretch/>
        </p:blipFill>
        <p:spPr>
          <a:xfrm>
            <a:off x="2067765" y="2963480"/>
            <a:ext cx="869157" cy="966007"/>
          </a:xfrm>
          <a:prstGeom prst="rect">
            <a:avLst/>
          </a:prstGeom>
        </p:spPr>
      </p:pic>
      <p:sp>
        <p:nvSpPr>
          <p:cNvPr id="47" name="Oval 46"/>
          <p:cNvSpPr>
            <a:spLocks noChangeAspect="1"/>
          </p:cNvSpPr>
          <p:nvPr/>
        </p:nvSpPr>
        <p:spPr bwMode="auto">
          <a:xfrm>
            <a:off x="5933997" y="3421062"/>
            <a:ext cx="582230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50" name="Straight Connector 49"/>
          <p:cNvCxnSpPr/>
          <p:nvPr/>
        </p:nvCxnSpPr>
        <p:spPr bwMode="auto">
          <a:xfrm rot="16200000" flipH="1">
            <a:off x="4559055" y="344263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 bwMode="auto">
          <a:xfrm rot="5400000">
            <a:off x="4584456" y="341723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 bwMode="auto">
          <a:xfrm rot="16200000" flipH="1">
            <a:off x="3309425" y="344257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 bwMode="auto">
          <a:xfrm rot="5400000">
            <a:off x="3334826" y="341717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 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Numero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 40: Estate 2017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it-IT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Materiale aggiuntivo per l’articolo: </a:t>
            </a:r>
          </a:p>
          <a:p>
            <a:pPr marL="182880">
              <a:spcAft>
                <a:spcPts val="600"/>
              </a:spcAft>
            </a:pPr>
            <a:r>
              <a:rPr lang="en-US" sz="1200" kern="1200" dirty="0" err="1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00081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Oval 48"/>
          <p:cNvSpPr>
            <a:spLocks noChangeAspect="1"/>
          </p:cNvSpPr>
          <p:nvPr/>
        </p:nvSpPr>
        <p:spPr bwMode="auto">
          <a:xfrm>
            <a:off x="3469336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6" name="Oval 45"/>
          <p:cNvSpPr>
            <a:spLocks noChangeAspect="1"/>
          </p:cNvSpPr>
          <p:nvPr/>
        </p:nvSpPr>
        <p:spPr bwMode="auto">
          <a:xfrm>
            <a:off x="3467649" y="2432052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1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  <a:endCxn id="12" idx="0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2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stCxn id="12" idx="6"/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9209417" cy="89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it-IT" sz="2400" dirty="0">
                <a:latin typeface="Helvetica Neue Light"/>
                <a:cs typeface="Helvetica Neue Light"/>
              </a:rPr>
              <a:t>Comincia con due persone infette </a:t>
            </a:r>
            <a:endParaRPr lang="it-IT" sz="2400" dirty="0" smtClean="0">
              <a:latin typeface="Helvetica Neue Light"/>
              <a:cs typeface="Helvetica Neue Light"/>
            </a:endParaRPr>
          </a:p>
          <a:p>
            <a:pPr>
              <a:lnSpc>
                <a:spcPct val="110000"/>
              </a:lnSpc>
            </a:pPr>
            <a:r>
              <a:rPr lang="en-US" sz="2400" dirty="0" smtClean="0">
                <a:latin typeface="Helvetica Neue Light"/>
                <a:cs typeface="Helvetica Neue Light"/>
              </a:rPr>
              <a:t>• </a:t>
            </a:r>
            <a:r>
              <a:rPr lang="it-IT" sz="2400" dirty="0">
                <a:latin typeface="Helvetica Neue Light"/>
                <a:cs typeface="Helvetica Neue Light"/>
              </a:rPr>
              <a:t>Per ogni persona infetta, tira il dado per ciascun contatto </a:t>
            </a:r>
            <a:endParaRPr lang="en-US" sz="2400" dirty="0">
              <a:latin typeface="Helvetica Neue Light"/>
              <a:cs typeface="Helvetica Neue Light"/>
            </a:endParaRP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176231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it-IT" sz="2800" b="1" dirty="0">
                <a:latin typeface="Helvetica Neue"/>
                <a:cs typeface="Helvetica Neue"/>
              </a:rPr>
              <a:t>Giorno 3 </a:t>
            </a:r>
            <a:endParaRPr lang="en-US" sz="2800" b="1" dirty="0">
              <a:latin typeface="Helvetica Neue"/>
              <a:cs typeface="Helvetica Neue"/>
            </a:endParaRP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825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Come si diffonde un’epidemia in una rete sociale? 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pic>
        <p:nvPicPr>
          <p:cNvPr id="48" name="Picture 47" descr="dice1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79"/>
          <a:stretch/>
        </p:blipFill>
        <p:spPr>
          <a:xfrm>
            <a:off x="2067765" y="2963480"/>
            <a:ext cx="869157" cy="966007"/>
          </a:xfrm>
          <a:prstGeom prst="rect">
            <a:avLst/>
          </a:prstGeom>
        </p:spPr>
      </p:pic>
      <p:sp>
        <p:nvSpPr>
          <p:cNvPr id="47" name="Oval 46"/>
          <p:cNvSpPr>
            <a:spLocks noChangeAspect="1"/>
          </p:cNvSpPr>
          <p:nvPr/>
        </p:nvSpPr>
        <p:spPr bwMode="auto">
          <a:xfrm>
            <a:off x="5933997" y="3421062"/>
            <a:ext cx="582230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pic>
        <p:nvPicPr>
          <p:cNvPr id="50" name="Picture 49" descr="dice2.png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76"/>
          <a:stretch/>
        </p:blipFill>
        <p:spPr>
          <a:xfrm>
            <a:off x="2062500" y="2921260"/>
            <a:ext cx="874420" cy="1050928"/>
          </a:xfrm>
          <a:prstGeom prst="rect">
            <a:avLst/>
          </a:prstGeom>
        </p:spPr>
      </p:pic>
      <p:cxnSp>
        <p:nvCxnSpPr>
          <p:cNvPr id="51" name="Straight Connector 50"/>
          <p:cNvCxnSpPr/>
          <p:nvPr/>
        </p:nvCxnSpPr>
        <p:spPr bwMode="auto">
          <a:xfrm rot="16200000" flipH="1">
            <a:off x="4559055" y="344263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 bwMode="auto">
          <a:xfrm rot="5400000">
            <a:off x="4584456" y="341723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 bwMode="auto">
          <a:xfrm rot="16200000" flipH="1">
            <a:off x="3309425" y="344257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 bwMode="auto">
          <a:xfrm rot="5400000">
            <a:off x="3334826" y="341717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 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Numero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 40: Estate 2017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it-IT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Materiale aggiuntivo per l’articolo: </a:t>
            </a:r>
          </a:p>
          <a:p>
            <a:pPr marL="182880">
              <a:spcAft>
                <a:spcPts val="600"/>
              </a:spcAft>
            </a:pPr>
            <a:r>
              <a:rPr lang="en-US" sz="1200" kern="1200" dirty="0" err="1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62604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Picture 49" descr="dice2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65" t="1059" r="33722" b="-1059"/>
          <a:stretch/>
        </p:blipFill>
        <p:spPr>
          <a:xfrm>
            <a:off x="2074069" y="2921260"/>
            <a:ext cx="840626" cy="1050928"/>
          </a:xfrm>
          <a:prstGeom prst="rect">
            <a:avLst/>
          </a:prstGeom>
        </p:spPr>
      </p:pic>
      <p:sp>
        <p:nvSpPr>
          <p:cNvPr id="49" name="Oval 48"/>
          <p:cNvSpPr>
            <a:spLocks noChangeAspect="1"/>
          </p:cNvSpPr>
          <p:nvPr/>
        </p:nvSpPr>
        <p:spPr bwMode="auto">
          <a:xfrm>
            <a:off x="3469336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6" name="Oval 45"/>
          <p:cNvSpPr>
            <a:spLocks noChangeAspect="1"/>
          </p:cNvSpPr>
          <p:nvPr/>
        </p:nvSpPr>
        <p:spPr bwMode="auto">
          <a:xfrm>
            <a:off x="3467649" y="2432052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1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  <a:endCxn id="12" idx="0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2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stCxn id="12" idx="6"/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flipH="1">
            <a:off x="6516230" y="3371975"/>
            <a:ext cx="779586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flipH="1" flipV="1">
            <a:off x="7586935" y="3641975"/>
            <a:ext cx="96219" cy="2982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52" y="3067175"/>
            <a:ext cx="891029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9209417" cy="89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it-IT" sz="2400" dirty="0">
                <a:latin typeface="Helvetica Neue Light"/>
                <a:cs typeface="Helvetica Neue Light"/>
              </a:rPr>
              <a:t>Comincia con due persone infette </a:t>
            </a:r>
            <a:endParaRPr lang="it-IT" sz="2400" dirty="0" smtClean="0">
              <a:latin typeface="Helvetica Neue Light"/>
              <a:cs typeface="Helvetica Neue Light"/>
            </a:endParaRPr>
          </a:p>
          <a:p>
            <a:pPr>
              <a:lnSpc>
                <a:spcPct val="110000"/>
              </a:lnSpc>
            </a:pPr>
            <a:r>
              <a:rPr lang="en-US" sz="2400" dirty="0" smtClean="0">
                <a:latin typeface="Helvetica Neue Light"/>
                <a:cs typeface="Helvetica Neue Light"/>
              </a:rPr>
              <a:t>• </a:t>
            </a:r>
            <a:r>
              <a:rPr lang="it-IT" sz="2400" dirty="0">
                <a:latin typeface="Helvetica Neue Light"/>
                <a:cs typeface="Helvetica Neue Light"/>
              </a:rPr>
              <a:t>Per ogni persona infetta, tira il dado per ciascun contatto </a:t>
            </a:r>
            <a:endParaRPr lang="en-US" sz="2400" dirty="0">
              <a:latin typeface="Helvetica Neue Light"/>
              <a:cs typeface="Helvetica Neue Light"/>
            </a:endParaRP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168633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it-IT" sz="2800" b="1" dirty="0">
                <a:latin typeface="Helvetica Neue"/>
                <a:cs typeface="Helvetica Neue"/>
              </a:rPr>
              <a:t>Giorno 3 </a:t>
            </a:r>
            <a:endParaRPr lang="en-US" sz="2800" b="1" dirty="0">
              <a:latin typeface="Helvetica Neue"/>
              <a:cs typeface="Helvetica Neue"/>
            </a:endParaRP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825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Come si diffonde un’epidemia in una rete sociale? 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sp>
        <p:nvSpPr>
          <p:cNvPr id="47" name="Oval 46"/>
          <p:cNvSpPr>
            <a:spLocks noChangeAspect="1"/>
          </p:cNvSpPr>
          <p:nvPr/>
        </p:nvSpPr>
        <p:spPr bwMode="auto">
          <a:xfrm>
            <a:off x="5933997" y="3421062"/>
            <a:ext cx="582230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48" name="Straight Connector 47"/>
          <p:cNvCxnSpPr/>
          <p:nvPr/>
        </p:nvCxnSpPr>
        <p:spPr bwMode="auto">
          <a:xfrm rot="16200000" flipH="1">
            <a:off x="4559055" y="344263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 bwMode="auto">
          <a:xfrm rot="5400000">
            <a:off x="4584456" y="341723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 bwMode="auto">
          <a:xfrm rot="16200000" flipH="1">
            <a:off x="3309425" y="344257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 bwMode="auto">
          <a:xfrm rot="5400000">
            <a:off x="3334826" y="341717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 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Numero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 40: Estate 2017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it-IT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Materiale aggiuntivo per l’articolo: </a:t>
            </a:r>
          </a:p>
          <a:p>
            <a:pPr marL="182880">
              <a:spcAft>
                <a:spcPts val="600"/>
              </a:spcAft>
            </a:pPr>
            <a:r>
              <a:rPr lang="en-US" sz="1200" kern="1200" dirty="0" err="1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00908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Picture 49" descr="dice2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65" t="1059" r="33722" b="-1059"/>
          <a:stretch/>
        </p:blipFill>
        <p:spPr>
          <a:xfrm>
            <a:off x="2074069" y="2921260"/>
            <a:ext cx="840626" cy="1050928"/>
          </a:xfrm>
          <a:prstGeom prst="rect">
            <a:avLst/>
          </a:prstGeom>
        </p:spPr>
      </p:pic>
      <p:sp>
        <p:nvSpPr>
          <p:cNvPr id="49" name="Oval 48"/>
          <p:cNvSpPr>
            <a:spLocks noChangeAspect="1"/>
          </p:cNvSpPr>
          <p:nvPr/>
        </p:nvSpPr>
        <p:spPr bwMode="auto">
          <a:xfrm>
            <a:off x="3469336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6" name="Oval 45"/>
          <p:cNvSpPr>
            <a:spLocks noChangeAspect="1"/>
          </p:cNvSpPr>
          <p:nvPr/>
        </p:nvSpPr>
        <p:spPr bwMode="auto">
          <a:xfrm>
            <a:off x="3467649" y="2432052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1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  <a:endCxn id="12" idx="0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2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stCxn id="12" idx="6"/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flipH="1">
            <a:off x="6516230" y="3371975"/>
            <a:ext cx="779586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flipH="1" flipV="1">
            <a:off x="7586935" y="3641975"/>
            <a:ext cx="96219" cy="2982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52" y="3067175"/>
            <a:ext cx="891029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9209417" cy="89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it-IT" sz="2400" dirty="0">
                <a:latin typeface="Helvetica Neue Light"/>
                <a:cs typeface="Helvetica Neue Light"/>
              </a:rPr>
              <a:t>Comincia con due persone infette </a:t>
            </a:r>
            <a:endParaRPr lang="it-IT" sz="2400" dirty="0" smtClean="0">
              <a:latin typeface="Helvetica Neue Light"/>
              <a:cs typeface="Helvetica Neue Light"/>
            </a:endParaRPr>
          </a:p>
          <a:p>
            <a:pPr>
              <a:lnSpc>
                <a:spcPct val="110000"/>
              </a:lnSpc>
            </a:pPr>
            <a:r>
              <a:rPr lang="en-US" sz="2400" dirty="0" smtClean="0">
                <a:latin typeface="Helvetica Neue Light"/>
                <a:cs typeface="Helvetica Neue Light"/>
              </a:rPr>
              <a:t>• </a:t>
            </a:r>
            <a:r>
              <a:rPr lang="it-IT" sz="2400" dirty="0">
                <a:latin typeface="Helvetica Neue Light"/>
                <a:cs typeface="Helvetica Neue Light"/>
              </a:rPr>
              <a:t>Per ogni persona infetta, tira il dado per ciascun contatto </a:t>
            </a:r>
            <a:endParaRPr lang="en-US" sz="2400" dirty="0">
              <a:latin typeface="Helvetica Neue Light"/>
              <a:cs typeface="Helvetica Neue Light"/>
            </a:endParaRP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18600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it-IT" sz="2800" b="1" dirty="0">
                <a:latin typeface="Helvetica Neue"/>
                <a:cs typeface="Helvetica Neue"/>
              </a:rPr>
              <a:t>Giorno 3 </a:t>
            </a:r>
            <a:endParaRPr lang="en-US" sz="2800" b="1" dirty="0">
              <a:latin typeface="Helvetica Neue"/>
              <a:cs typeface="Helvetica Neue"/>
            </a:endParaRP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825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Come si diffonde un’epidemia in una rete sociale? 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sp>
        <p:nvSpPr>
          <p:cNvPr id="47" name="Oval 46"/>
          <p:cNvSpPr>
            <a:spLocks noChangeAspect="1"/>
          </p:cNvSpPr>
          <p:nvPr/>
        </p:nvSpPr>
        <p:spPr bwMode="auto">
          <a:xfrm>
            <a:off x="5933997" y="3421062"/>
            <a:ext cx="582230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48" name="Straight Connector 47"/>
          <p:cNvCxnSpPr/>
          <p:nvPr/>
        </p:nvCxnSpPr>
        <p:spPr bwMode="auto">
          <a:xfrm rot="16200000" flipH="1">
            <a:off x="4559055" y="344263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 bwMode="auto">
          <a:xfrm rot="5400000">
            <a:off x="4584456" y="341723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 bwMode="auto">
          <a:xfrm rot="16200000" flipH="1">
            <a:off x="3309425" y="344257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 bwMode="auto">
          <a:xfrm rot="5400000">
            <a:off x="3334826" y="341717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 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Numero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 40: Estate 2017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it-IT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Materiale aggiuntivo per l’articolo: </a:t>
            </a:r>
          </a:p>
          <a:p>
            <a:pPr marL="182880">
              <a:spcAft>
                <a:spcPts val="600"/>
              </a:spcAft>
            </a:pPr>
            <a:r>
              <a:rPr lang="en-US" sz="1200" kern="1200" dirty="0" err="1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74351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Oval 48"/>
          <p:cNvSpPr>
            <a:spLocks noChangeAspect="1"/>
          </p:cNvSpPr>
          <p:nvPr/>
        </p:nvSpPr>
        <p:spPr bwMode="auto">
          <a:xfrm>
            <a:off x="3469336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6" name="Oval 45"/>
          <p:cNvSpPr>
            <a:spLocks noChangeAspect="1"/>
          </p:cNvSpPr>
          <p:nvPr/>
        </p:nvSpPr>
        <p:spPr bwMode="auto">
          <a:xfrm>
            <a:off x="3467649" y="2432052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1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  <a:endCxn id="12" idx="0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2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stCxn id="12" idx="6"/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flipH="1">
            <a:off x="6516230" y="3371975"/>
            <a:ext cx="779586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flipH="1" flipV="1">
            <a:off x="7586935" y="3641975"/>
            <a:ext cx="96219" cy="2982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52" y="3067175"/>
            <a:ext cx="891029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9209417" cy="89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it-IT" sz="2400" dirty="0">
                <a:latin typeface="Helvetica Neue Light"/>
                <a:cs typeface="Helvetica Neue Light"/>
              </a:rPr>
              <a:t>Comincia con due persone infette </a:t>
            </a:r>
            <a:endParaRPr lang="it-IT" sz="2400" dirty="0" smtClean="0">
              <a:latin typeface="Helvetica Neue Light"/>
              <a:cs typeface="Helvetica Neue Light"/>
            </a:endParaRPr>
          </a:p>
          <a:p>
            <a:pPr>
              <a:lnSpc>
                <a:spcPct val="110000"/>
              </a:lnSpc>
            </a:pPr>
            <a:r>
              <a:rPr lang="en-US" sz="2400" dirty="0" smtClean="0">
                <a:latin typeface="Helvetica Neue Light"/>
                <a:cs typeface="Helvetica Neue Light"/>
              </a:rPr>
              <a:t>• </a:t>
            </a:r>
            <a:r>
              <a:rPr lang="it-IT" sz="2400" dirty="0">
                <a:latin typeface="Helvetica Neue Light"/>
                <a:cs typeface="Helvetica Neue Light"/>
              </a:rPr>
              <a:t>Per ogni persona infetta, tira il dado per ciascun contatto </a:t>
            </a:r>
            <a:endParaRPr lang="en-US" sz="2400" dirty="0">
              <a:latin typeface="Helvetica Neue Light"/>
              <a:cs typeface="Helvetica Neue Light"/>
            </a:endParaRP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170804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it-IT" sz="2800" b="1" dirty="0">
                <a:latin typeface="Helvetica Neue"/>
                <a:cs typeface="Helvetica Neue"/>
              </a:rPr>
              <a:t>Giorno 3 </a:t>
            </a:r>
            <a:endParaRPr lang="en-US" sz="2800" b="1" dirty="0">
              <a:latin typeface="Helvetica Neue"/>
              <a:cs typeface="Helvetica Neue"/>
            </a:endParaRP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825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Come si diffonde un’epidemia in una rete sociale? 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sp>
        <p:nvSpPr>
          <p:cNvPr id="47" name="Oval 46"/>
          <p:cNvSpPr>
            <a:spLocks noChangeAspect="1"/>
          </p:cNvSpPr>
          <p:nvPr/>
        </p:nvSpPr>
        <p:spPr bwMode="auto">
          <a:xfrm>
            <a:off x="5933997" y="3421062"/>
            <a:ext cx="582230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48" name="Straight Connector 47"/>
          <p:cNvCxnSpPr/>
          <p:nvPr/>
        </p:nvCxnSpPr>
        <p:spPr bwMode="auto">
          <a:xfrm rot="16200000" flipH="1">
            <a:off x="4559055" y="344263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 bwMode="auto">
          <a:xfrm rot="5400000">
            <a:off x="4584456" y="341723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 bwMode="auto">
          <a:xfrm rot="16200000" flipH="1">
            <a:off x="3309425" y="344257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 bwMode="auto">
          <a:xfrm rot="5400000">
            <a:off x="3334826" y="341717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 bwMode="auto">
          <a:xfrm rot="16200000" flipH="1">
            <a:off x="5783949" y="344257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 bwMode="auto">
          <a:xfrm rot="5400000">
            <a:off x="5809350" y="341717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 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Numero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 40: Estate 2017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it-IT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Materiale aggiuntivo per l’articolo: </a:t>
            </a:r>
          </a:p>
          <a:p>
            <a:pPr marL="182880">
              <a:spcAft>
                <a:spcPts val="600"/>
              </a:spcAft>
            </a:pPr>
            <a:r>
              <a:rPr lang="en-US" sz="1200" kern="1200" dirty="0" err="1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99265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Oval 48"/>
          <p:cNvSpPr>
            <a:spLocks noChangeAspect="1"/>
          </p:cNvSpPr>
          <p:nvPr/>
        </p:nvSpPr>
        <p:spPr bwMode="auto">
          <a:xfrm>
            <a:off x="3469336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6" name="Oval 45"/>
          <p:cNvSpPr>
            <a:spLocks noChangeAspect="1"/>
          </p:cNvSpPr>
          <p:nvPr/>
        </p:nvSpPr>
        <p:spPr bwMode="auto">
          <a:xfrm>
            <a:off x="3467649" y="2432052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1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  <a:endCxn id="12" idx="0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2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stCxn id="12" idx="6"/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flipH="1">
            <a:off x="6516230" y="3371975"/>
            <a:ext cx="779586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flipH="1" flipV="1">
            <a:off x="7586935" y="3641975"/>
            <a:ext cx="96219" cy="2982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52" y="3067175"/>
            <a:ext cx="891029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9209417" cy="89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it-IT" sz="2400" dirty="0">
                <a:latin typeface="Helvetica Neue Light"/>
                <a:cs typeface="Helvetica Neue Light"/>
              </a:rPr>
              <a:t>Comincia con due persone infette </a:t>
            </a:r>
            <a:endParaRPr lang="it-IT" sz="2400" dirty="0" smtClean="0">
              <a:latin typeface="Helvetica Neue Light"/>
              <a:cs typeface="Helvetica Neue Light"/>
            </a:endParaRPr>
          </a:p>
          <a:p>
            <a:pPr>
              <a:lnSpc>
                <a:spcPct val="110000"/>
              </a:lnSpc>
            </a:pPr>
            <a:r>
              <a:rPr lang="en-US" sz="2400" dirty="0" smtClean="0">
                <a:latin typeface="Helvetica Neue Light"/>
                <a:cs typeface="Helvetica Neue Light"/>
              </a:rPr>
              <a:t>• </a:t>
            </a:r>
            <a:r>
              <a:rPr lang="it-IT" sz="2400" dirty="0">
                <a:latin typeface="Helvetica Neue Light"/>
                <a:cs typeface="Helvetica Neue Light"/>
              </a:rPr>
              <a:t>Continua finché l’epidemia si ferma </a:t>
            </a:r>
            <a:endParaRPr lang="en-US" sz="2400" dirty="0">
              <a:latin typeface="Helvetica Neue Light"/>
              <a:cs typeface="Helvetica Neue Light"/>
            </a:endParaRP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187085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it-IT" sz="2800" b="1" dirty="0">
                <a:latin typeface="Helvetica Neue"/>
                <a:cs typeface="Helvetica Neue"/>
              </a:rPr>
              <a:t>Giorno 4 </a:t>
            </a:r>
            <a:endParaRPr lang="en-US" sz="2800" b="1" dirty="0">
              <a:latin typeface="Helvetica Neue"/>
              <a:cs typeface="Helvetica Neue"/>
            </a:endParaRP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825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Come si diffonde un’epidemia in una rete sociale? 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sp>
        <p:nvSpPr>
          <p:cNvPr id="47" name="Oval 46"/>
          <p:cNvSpPr>
            <a:spLocks noChangeAspect="1"/>
          </p:cNvSpPr>
          <p:nvPr/>
        </p:nvSpPr>
        <p:spPr bwMode="auto">
          <a:xfrm>
            <a:off x="5933997" y="3421062"/>
            <a:ext cx="582230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48" name="Straight Connector 47"/>
          <p:cNvCxnSpPr/>
          <p:nvPr/>
        </p:nvCxnSpPr>
        <p:spPr bwMode="auto">
          <a:xfrm rot="16200000" flipH="1">
            <a:off x="4559055" y="344263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 bwMode="auto">
          <a:xfrm rot="5400000">
            <a:off x="4584456" y="341723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 bwMode="auto">
          <a:xfrm rot="16200000" flipH="1">
            <a:off x="3309425" y="344257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 bwMode="auto">
          <a:xfrm rot="5400000">
            <a:off x="3334826" y="341717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 bwMode="auto">
          <a:xfrm rot="16200000" flipH="1">
            <a:off x="5783949" y="344257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 bwMode="auto">
          <a:xfrm rot="5400000">
            <a:off x="5809350" y="341717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 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Numero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 40: Estate 2017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54" name="Rectangle 53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it-IT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Materiale aggiuntivo per l’articolo: </a:t>
            </a:r>
            <a:endParaRPr lang="it-IT" sz="1200" dirty="0" smtClean="0">
              <a:solidFill>
                <a:srgbClr val="A6A6A6"/>
              </a:solidFill>
              <a:latin typeface="Calibri" charset="0"/>
              <a:ea typeface="Times New Roman" charset="0"/>
              <a:cs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US" sz="1200" kern="1200" dirty="0" err="1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84611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 bwMode="auto">
          <a:xfrm>
            <a:off x="3468493" y="2430463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 bwMode="auto">
          <a:xfrm>
            <a:off x="3468493" y="3421063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1"/>
            <a:endCxn id="7" idx="5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4"/>
            <a:endCxn id="11" idx="0"/>
          </p:cNvCxnSpPr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  <a:endCxn id="7" idx="6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  <a:endCxn id="12" idx="0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2"/>
            <a:endCxn id="11" idx="6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stCxn id="12" idx="6"/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825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Come si diffonde un’epidemia in una rete sociale? 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 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Numero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 40: Estate 2017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3" name="Rectangle 42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it-IT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Materiale aggiuntivo per l’articolo: </a:t>
            </a:r>
          </a:p>
          <a:p>
            <a:pPr marL="182880">
              <a:spcAft>
                <a:spcPts val="600"/>
              </a:spcAft>
            </a:pPr>
            <a:r>
              <a:rPr lang="en-US" sz="1200" kern="1200" dirty="0" err="1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67906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 bwMode="auto">
          <a:xfrm>
            <a:off x="3468493" y="24304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 bwMode="auto">
          <a:xfrm>
            <a:off x="3468493" y="34210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1"/>
            <a:endCxn id="7" idx="5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4"/>
            <a:endCxn id="11" idx="0"/>
          </p:cNvCxnSpPr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  <a:endCxn id="7" idx="6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  <a:endCxn id="12" idx="0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2"/>
            <a:endCxn id="11" idx="6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stCxn id="12" idx="6"/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1" y="5183732"/>
            <a:ext cx="8676226" cy="89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it-IT" sz="2400" dirty="0">
                <a:latin typeface="Helvetica Neue Light"/>
                <a:cs typeface="Helvetica Neue Light"/>
              </a:rPr>
              <a:t>Ognuno inizialmente è un individuo </a:t>
            </a:r>
            <a:r>
              <a:rPr lang="it-IT" sz="2400" dirty="0" smtClean="0">
                <a:solidFill>
                  <a:srgbClr val="00C903"/>
                </a:solidFill>
                <a:latin typeface="Helvetica Neue Light"/>
                <a:cs typeface="Helvetica Neue Light"/>
              </a:rPr>
              <a:t>sensibile</a:t>
            </a:r>
            <a:r>
              <a:rPr lang="en-US" sz="2400" dirty="0" smtClean="0">
                <a:latin typeface="Helvetica Neue Light"/>
                <a:cs typeface="Helvetica Neue Light"/>
              </a:rPr>
              <a:t>, </a:t>
            </a:r>
            <a:r>
              <a:rPr lang="it-IT" sz="2400" dirty="0">
                <a:latin typeface="Helvetica Neue Light"/>
                <a:cs typeface="Helvetica Neue Light"/>
              </a:rPr>
              <a:t>eccetto la persona </a:t>
            </a:r>
            <a:r>
              <a:rPr lang="it-IT" sz="2400" dirty="0" smtClean="0">
                <a:solidFill>
                  <a:srgbClr val="FF0000"/>
                </a:solidFill>
                <a:latin typeface="Helvetica Neue Light"/>
                <a:cs typeface="Helvetica Neue Light"/>
              </a:rPr>
              <a:t>infetta</a:t>
            </a:r>
            <a:endParaRPr lang="en-US" sz="2400" dirty="0">
              <a:latin typeface="Helvetica Neue Light"/>
              <a:cs typeface="Helvetica Neue Light"/>
            </a:endParaRP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184914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it-IT" sz="2800" b="1" dirty="0">
                <a:latin typeface="Helvetica Neue"/>
                <a:cs typeface="Helvetica Neue"/>
              </a:rPr>
              <a:t>Giorno 1 </a:t>
            </a:r>
            <a:endParaRPr lang="en-US" sz="2800" b="1" dirty="0">
              <a:latin typeface="Helvetica Neue"/>
              <a:cs typeface="Helvetica Neue"/>
            </a:endParaRP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825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Come si diffonde un’epidemia in una rete sociale? 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 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Numero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 40: Estate 2017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it-IT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Materiale aggiuntivo per l’articolo: </a:t>
            </a:r>
          </a:p>
          <a:p>
            <a:pPr marL="182880">
              <a:spcAft>
                <a:spcPts val="600"/>
              </a:spcAft>
            </a:pPr>
            <a:r>
              <a:rPr lang="en-US" sz="1200" kern="1200" dirty="0" err="1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85335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 bwMode="auto">
          <a:xfrm>
            <a:off x="3468493" y="24304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 bwMode="auto">
          <a:xfrm>
            <a:off x="3468493" y="34210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1"/>
            <a:endCxn id="7" idx="5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4"/>
            <a:endCxn id="11" idx="0"/>
          </p:cNvCxnSpPr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  <a:endCxn id="7" idx="6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  <a:endCxn id="12" idx="0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2"/>
            <a:endCxn id="11" idx="6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stCxn id="12" idx="6"/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2"/>
            <a:ext cx="9209417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it-IT" sz="2400" dirty="0">
                <a:latin typeface="Helvetica Neue Light"/>
                <a:cs typeface="Helvetica Neue Light"/>
              </a:rPr>
              <a:t>Fai il giro dei contatti della persona infetta a turno </a:t>
            </a:r>
            <a:endParaRPr lang="en-US" sz="2400" dirty="0">
              <a:latin typeface="Helvetica Neue Light"/>
              <a:cs typeface="Helvetica Neue Light"/>
            </a:endParaRP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180573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it-IT" sz="2800" b="1" dirty="0">
                <a:latin typeface="Helvetica Neue"/>
                <a:cs typeface="Helvetica Neue"/>
              </a:rPr>
              <a:t>Giorno 2 </a:t>
            </a:r>
            <a:endParaRPr lang="en-US" sz="2800" b="1" dirty="0">
              <a:latin typeface="Helvetica Neue"/>
              <a:cs typeface="Helvetica Neue"/>
            </a:endParaRP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825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Come si diffonde un’epidemia in una rete sociale? 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pic>
        <p:nvPicPr>
          <p:cNvPr id="13" name="Picture 12" descr="dice1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79"/>
          <a:stretch/>
        </p:blipFill>
        <p:spPr>
          <a:xfrm>
            <a:off x="-1316405" y="3514169"/>
            <a:ext cx="869157" cy="966007"/>
          </a:xfrm>
          <a:prstGeom prst="rect">
            <a:avLst/>
          </a:prstGeom>
        </p:spPr>
      </p:pic>
      <p:sp>
        <p:nvSpPr>
          <p:cNvPr id="46" name="TextBox 45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 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Numero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 40: Estate 2017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it-IT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Materiale aggiuntivo per l’articolo: </a:t>
            </a:r>
          </a:p>
          <a:p>
            <a:pPr marL="182880">
              <a:spcAft>
                <a:spcPts val="600"/>
              </a:spcAft>
            </a:pPr>
            <a:r>
              <a:rPr lang="en-US" sz="1200" kern="1200" dirty="0" err="1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57012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 bwMode="auto">
          <a:xfrm>
            <a:off x="3468493" y="24304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 bwMode="auto">
          <a:xfrm>
            <a:off x="3468493" y="3421063"/>
            <a:ext cx="582230" cy="540000"/>
          </a:xfrm>
          <a:prstGeom prst="ellipse">
            <a:avLst/>
          </a:prstGeom>
          <a:solidFill>
            <a:srgbClr val="00FF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7" idx="5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4"/>
            <a:endCxn id="11" idx="0"/>
          </p:cNvCxnSpPr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  <a:endCxn id="7" idx="6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endCxn id="11" idx="6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9209417" cy="89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it-IT" sz="2400" dirty="0">
                <a:latin typeface="Helvetica Neue Light"/>
                <a:cs typeface="Helvetica Neue Light"/>
              </a:rPr>
              <a:t>Fai il giro dei contatti della persona infetta a turno </a:t>
            </a:r>
            <a:endParaRPr lang="it-IT" sz="2400" dirty="0" smtClean="0">
              <a:latin typeface="Helvetica Neue Light"/>
              <a:cs typeface="Helvetica Neue Light"/>
            </a:endParaRPr>
          </a:p>
          <a:p>
            <a:pPr>
              <a:lnSpc>
                <a:spcPct val="110000"/>
              </a:lnSpc>
            </a:pPr>
            <a:r>
              <a:rPr lang="en-US" sz="2400" dirty="0" smtClean="0">
                <a:latin typeface="Helvetica Neue Light"/>
                <a:cs typeface="Helvetica Neue Light"/>
              </a:rPr>
              <a:t>• </a:t>
            </a:r>
            <a:r>
              <a:rPr lang="it-IT" sz="2400" dirty="0">
                <a:latin typeface="Helvetica Neue Light"/>
                <a:cs typeface="Helvetica Neue Light"/>
              </a:rPr>
              <a:t>Tira il dado. Sei il numero è 1 o 2, allora infetta quella persona </a:t>
            </a:r>
            <a:endParaRPr lang="en-US" sz="2400" dirty="0">
              <a:latin typeface="Helvetica Neue Light"/>
              <a:cs typeface="Helvetica Neue Light"/>
            </a:endParaRP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184914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it-IT" sz="2800" b="1" dirty="0">
                <a:latin typeface="Helvetica Neue"/>
                <a:cs typeface="Helvetica Neue"/>
              </a:rPr>
              <a:t>Giorno 2 </a:t>
            </a:r>
            <a:endParaRPr lang="en-US" sz="2800" b="1" dirty="0">
              <a:latin typeface="Helvetica Neue"/>
              <a:cs typeface="Helvetica Neue"/>
            </a:endParaRP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825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Come si diffonde un’epidemia in una rete sociale? 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pic>
        <p:nvPicPr>
          <p:cNvPr id="2" name="Picture 1" descr="dice2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76"/>
          <a:stretch/>
        </p:blipFill>
        <p:spPr>
          <a:xfrm>
            <a:off x="2062500" y="2921260"/>
            <a:ext cx="874420" cy="1050928"/>
          </a:xfrm>
          <a:prstGeom prst="rect">
            <a:avLst/>
          </a:prstGeom>
        </p:spPr>
      </p:pic>
      <p:pic>
        <p:nvPicPr>
          <p:cNvPr id="13" name="Picture 12" descr="dice1.png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79"/>
          <a:stretch/>
        </p:blipFill>
        <p:spPr>
          <a:xfrm>
            <a:off x="-1316405" y="3514169"/>
            <a:ext cx="869157" cy="966007"/>
          </a:xfrm>
          <a:prstGeom prst="rect">
            <a:avLst/>
          </a:prstGeom>
        </p:spPr>
      </p:pic>
      <p:sp>
        <p:nvSpPr>
          <p:cNvPr id="47" name="Oval 46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 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Numero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 40: Estate 2017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it-IT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Materiale aggiuntivo per l’articolo: </a:t>
            </a:r>
          </a:p>
          <a:p>
            <a:pPr marL="182880">
              <a:spcAft>
                <a:spcPts val="600"/>
              </a:spcAft>
            </a:pPr>
            <a:r>
              <a:rPr lang="en-US" sz="1200" kern="1200" dirty="0" err="1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61605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 bwMode="auto">
          <a:xfrm>
            <a:off x="3468493" y="24304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 bwMode="auto">
          <a:xfrm>
            <a:off x="3468493" y="34210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7" idx="5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4"/>
            <a:endCxn id="11" idx="0"/>
          </p:cNvCxnSpPr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  <a:endCxn id="7" idx="6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endCxn id="11" idx="6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9209417" cy="89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it-IT" sz="2400" dirty="0">
                <a:latin typeface="Helvetica Neue Light"/>
                <a:cs typeface="Helvetica Neue Light"/>
              </a:rPr>
              <a:t>Fai il giro dei contatti della persona infetta a turno </a:t>
            </a:r>
            <a:endParaRPr lang="it-IT" sz="2400" dirty="0" smtClean="0">
              <a:latin typeface="Helvetica Neue Light"/>
              <a:cs typeface="Helvetica Neue Light"/>
            </a:endParaRPr>
          </a:p>
          <a:p>
            <a:pPr>
              <a:lnSpc>
                <a:spcPct val="110000"/>
              </a:lnSpc>
            </a:pPr>
            <a:r>
              <a:rPr lang="en-US" sz="2400" dirty="0" smtClean="0">
                <a:latin typeface="Helvetica Neue Light"/>
                <a:cs typeface="Helvetica Neue Light"/>
              </a:rPr>
              <a:t>• </a:t>
            </a:r>
            <a:r>
              <a:rPr lang="it-IT" sz="2400" dirty="0">
                <a:latin typeface="Helvetica Neue Light"/>
                <a:cs typeface="Helvetica Neue Light"/>
              </a:rPr>
              <a:t>Tira il dado. Sei il numero è 1 o 2, allora infetta quella persona </a:t>
            </a:r>
            <a:endParaRPr lang="en-US" sz="2400" dirty="0">
              <a:latin typeface="Helvetica Neue Light"/>
              <a:cs typeface="Helvetica Neue Light"/>
            </a:endParaRP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183829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it-IT" sz="2800" b="1" dirty="0">
                <a:latin typeface="Helvetica Neue"/>
                <a:cs typeface="Helvetica Neue"/>
              </a:rPr>
              <a:t>Giorno 2 </a:t>
            </a:r>
            <a:endParaRPr lang="en-US" sz="2800" b="1" dirty="0">
              <a:latin typeface="Helvetica Neue"/>
              <a:cs typeface="Helvetica Neue"/>
            </a:endParaRP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825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Come si diffonde un’epidemia in una rete sociale? 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pic>
        <p:nvPicPr>
          <p:cNvPr id="2" name="Picture 1" descr="dice2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76"/>
          <a:stretch/>
        </p:blipFill>
        <p:spPr>
          <a:xfrm>
            <a:off x="2062500" y="2921260"/>
            <a:ext cx="874420" cy="1050928"/>
          </a:xfrm>
          <a:prstGeom prst="rect">
            <a:avLst/>
          </a:prstGeom>
        </p:spPr>
      </p:pic>
      <p:pic>
        <p:nvPicPr>
          <p:cNvPr id="13" name="Picture 12" descr="dice1.png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79"/>
          <a:stretch/>
        </p:blipFill>
        <p:spPr>
          <a:xfrm>
            <a:off x="-1316405" y="3514169"/>
            <a:ext cx="869157" cy="966007"/>
          </a:xfrm>
          <a:prstGeom prst="rect">
            <a:avLst/>
          </a:prstGeom>
        </p:spPr>
      </p:pic>
      <p:sp>
        <p:nvSpPr>
          <p:cNvPr id="47" name="Oval 46"/>
          <p:cNvSpPr>
            <a:spLocks noChangeAspect="1"/>
          </p:cNvSpPr>
          <p:nvPr/>
        </p:nvSpPr>
        <p:spPr bwMode="auto">
          <a:xfrm>
            <a:off x="3424888" y="3383727"/>
            <a:ext cx="668713" cy="62021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8" name="Oval 47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9" name="Oval 48"/>
          <p:cNvSpPr>
            <a:spLocks noChangeAspect="1"/>
          </p:cNvSpPr>
          <p:nvPr/>
        </p:nvSpPr>
        <p:spPr bwMode="auto">
          <a:xfrm>
            <a:off x="1970040" y="2921861"/>
            <a:ext cx="1068073" cy="990604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 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Numero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 40: Estate 2017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51" name="Rectangle 50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it-IT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Materiale aggiuntivo per l’articolo: </a:t>
            </a:r>
          </a:p>
          <a:p>
            <a:pPr marL="182880">
              <a:spcAft>
                <a:spcPts val="600"/>
              </a:spcAft>
            </a:pPr>
            <a:r>
              <a:rPr lang="en-US" sz="1200" kern="1200" dirty="0" err="1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23607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 bwMode="auto">
          <a:xfrm>
            <a:off x="3468493" y="24304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7" idx="5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4"/>
          </p:cNvCxnSpPr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  <a:endCxn id="7" idx="6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4792933"/>
            <a:ext cx="9209417" cy="1304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it-IT" sz="2400" dirty="0">
                <a:latin typeface="Helvetica Neue Light"/>
                <a:cs typeface="Helvetica Neue Light"/>
              </a:rPr>
              <a:t>Fai il giro dei contatti della persona infetta a turno </a:t>
            </a:r>
            <a:endParaRPr lang="it-IT" sz="2400" dirty="0" smtClean="0">
              <a:latin typeface="Helvetica Neue Light"/>
              <a:cs typeface="Helvetica Neue Light"/>
            </a:endParaRPr>
          </a:p>
          <a:p>
            <a:pPr>
              <a:lnSpc>
                <a:spcPct val="110000"/>
              </a:lnSpc>
            </a:pPr>
            <a:r>
              <a:rPr lang="en-US" sz="2400" dirty="0" smtClean="0">
                <a:latin typeface="Helvetica Neue Light"/>
                <a:cs typeface="Helvetica Neue Light"/>
              </a:rPr>
              <a:t>• </a:t>
            </a:r>
            <a:r>
              <a:rPr lang="it-IT" sz="2400" dirty="0">
                <a:latin typeface="Helvetica Neue Light"/>
                <a:cs typeface="Helvetica Neue Light"/>
              </a:rPr>
              <a:t>Tira il dado. Sei il numero è 1 o 2, allora infetta quella persona </a:t>
            </a:r>
            <a:endParaRPr lang="it-IT" sz="2400" dirty="0" smtClean="0">
              <a:latin typeface="Helvetica Neue Light"/>
              <a:cs typeface="Helvetica Neue Light"/>
            </a:endParaRPr>
          </a:p>
          <a:p>
            <a:pPr>
              <a:lnSpc>
                <a:spcPct val="110000"/>
              </a:lnSpc>
            </a:pPr>
            <a:r>
              <a:rPr lang="en-US" sz="2400" dirty="0" smtClean="0">
                <a:latin typeface="Helvetica Neue Light"/>
                <a:cs typeface="Helvetica Neue Light"/>
              </a:rPr>
              <a:t>• </a:t>
            </a:r>
            <a:r>
              <a:rPr lang="it-IT" sz="2400" dirty="0">
                <a:latin typeface="Helvetica Neue Light"/>
                <a:cs typeface="Helvetica Neue Light"/>
              </a:rPr>
              <a:t>Continua con tutti i contatti </a:t>
            </a:r>
            <a:endParaRPr lang="en-US" sz="2400" dirty="0">
              <a:latin typeface="Helvetica Neue Light"/>
              <a:cs typeface="Helvetica Neue Light"/>
            </a:endParaRP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042195"/>
            <a:ext cx="183829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it-IT" sz="2800" b="1" dirty="0">
                <a:latin typeface="Helvetica Neue"/>
                <a:cs typeface="Helvetica Neue"/>
              </a:rPr>
              <a:t>Giorno 2 </a:t>
            </a:r>
            <a:endParaRPr lang="en-US" sz="2800" b="1" dirty="0">
              <a:latin typeface="Helvetica Neue"/>
              <a:cs typeface="Helvetica Neue"/>
            </a:endParaRP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825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Come si diffonde un’epidemia in una rete sociale? 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pic>
        <p:nvPicPr>
          <p:cNvPr id="13" name="Picture 12" descr="dice1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79"/>
          <a:stretch/>
        </p:blipFill>
        <p:spPr>
          <a:xfrm>
            <a:off x="-1316405" y="3514169"/>
            <a:ext cx="869157" cy="966007"/>
          </a:xfrm>
          <a:prstGeom prst="rect">
            <a:avLst/>
          </a:prstGeom>
        </p:spPr>
      </p:pic>
      <p:sp>
        <p:nvSpPr>
          <p:cNvPr id="48" name="Oval 47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9" name="Oval 48"/>
          <p:cNvSpPr>
            <a:spLocks noChangeAspect="1"/>
          </p:cNvSpPr>
          <p:nvPr/>
        </p:nvSpPr>
        <p:spPr bwMode="auto">
          <a:xfrm>
            <a:off x="3468493" y="3421063"/>
            <a:ext cx="582230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50" name="Straight Connector 49"/>
          <p:cNvCxnSpPr>
            <a:endCxn id="49" idx="6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 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Numero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 40: Estate 2017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it-IT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Materiale aggiuntivo per l’articolo: </a:t>
            </a:r>
          </a:p>
          <a:p>
            <a:pPr marL="182880">
              <a:spcAft>
                <a:spcPts val="600"/>
              </a:spcAft>
            </a:pPr>
            <a:r>
              <a:rPr lang="en-US" sz="1200" kern="1200" dirty="0" err="1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15151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 bwMode="auto">
          <a:xfrm>
            <a:off x="3468493" y="2430463"/>
            <a:ext cx="582230" cy="540000"/>
          </a:xfrm>
          <a:prstGeom prst="ellipse">
            <a:avLst/>
          </a:prstGeom>
          <a:solidFill>
            <a:srgbClr val="00FF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7" idx="5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4"/>
          </p:cNvCxnSpPr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  <a:endCxn id="7" idx="6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4858066"/>
            <a:ext cx="9209417" cy="1304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it-IT" sz="2400" dirty="0">
                <a:latin typeface="Helvetica Neue Light"/>
                <a:cs typeface="Helvetica Neue Light"/>
              </a:rPr>
              <a:t>Fai il giro dei contatti della persona infetta a turno </a:t>
            </a:r>
            <a:endParaRPr lang="it-IT" sz="2400" dirty="0" smtClean="0">
              <a:latin typeface="Helvetica Neue Light"/>
              <a:cs typeface="Helvetica Neue Light"/>
            </a:endParaRPr>
          </a:p>
          <a:p>
            <a:pPr>
              <a:lnSpc>
                <a:spcPct val="110000"/>
              </a:lnSpc>
            </a:pPr>
            <a:r>
              <a:rPr lang="en-US" sz="2400" dirty="0" smtClean="0">
                <a:latin typeface="Helvetica Neue Light"/>
                <a:cs typeface="Helvetica Neue Light"/>
              </a:rPr>
              <a:t>• </a:t>
            </a:r>
            <a:r>
              <a:rPr lang="it-IT" sz="2400" dirty="0">
                <a:latin typeface="Helvetica Neue Light"/>
                <a:cs typeface="Helvetica Neue Light"/>
              </a:rPr>
              <a:t>Tira il dado. Sei il numero è 1 o 2, allora infetta quella persona </a:t>
            </a:r>
            <a:endParaRPr lang="it-IT" sz="2400" dirty="0" smtClean="0">
              <a:latin typeface="Helvetica Neue Light"/>
              <a:cs typeface="Helvetica Neue Light"/>
            </a:endParaRPr>
          </a:p>
          <a:p>
            <a:pPr>
              <a:lnSpc>
                <a:spcPct val="110000"/>
              </a:lnSpc>
            </a:pPr>
            <a:r>
              <a:rPr lang="en-US" sz="2400" dirty="0" smtClean="0">
                <a:latin typeface="Helvetica Neue Light"/>
                <a:cs typeface="Helvetica Neue Light"/>
              </a:rPr>
              <a:t>• </a:t>
            </a:r>
            <a:r>
              <a:rPr lang="it-IT" sz="2400" dirty="0">
                <a:latin typeface="Helvetica Neue Light"/>
                <a:cs typeface="Helvetica Neue Light"/>
              </a:rPr>
              <a:t>Continua con tutti i contatti </a:t>
            </a:r>
            <a:endParaRPr lang="en-US" sz="2400" dirty="0">
              <a:latin typeface="Helvetica Neue Light"/>
              <a:cs typeface="Helvetica Neue Light"/>
            </a:endParaRP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215883"/>
            <a:ext cx="183829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it-IT" sz="2800" b="1" dirty="0">
                <a:latin typeface="Helvetica Neue"/>
                <a:cs typeface="Helvetica Neue"/>
              </a:rPr>
              <a:t>Giorno 2 </a:t>
            </a:r>
            <a:endParaRPr lang="en-US" sz="2800" b="1" dirty="0">
              <a:latin typeface="Helvetica Neue"/>
              <a:cs typeface="Helvetica Neue"/>
            </a:endParaRP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825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Come si diffonde un’epidemia in una rete sociale? 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pic>
        <p:nvPicPr>
          <p:cNvPr id="2" name="Picture 1" descr="dice2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76"/>
          <a:stretch/>
        </p:blipFill>
        <p:spPr>
          <a:xfrm>
            <a:off x="2062500" y="2921260"/>
            <a:ext cx="874420" cy="1050928"/>
          </a:xfrm>
          <a:prstGeom prst="rect">
            <a:avLst/>
          </a:prstGeom>
        </p:spPr>
      </p:pic>
      <p:pic>
        <p:nvPicPr>
          <p:cNvPr id="13" name="Picture 12" descr="dice1.png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79"/>
          <a:stretch/>
        </p:blipFill>
        <p:spPr>
          <a:xfrm>
            <a:off x="-1316405" y="3514169"/>
            <a:ext cx="869157" cy="966007"/>
          </a:xfrm>
          <a:prstGeom prst="rect">
            <a:avLst/>
          </a:prstGeom>
        </p:spPr>
      </p:pic>
      <p:sp>
        <p:nvSpPr>
          <p:cNvPr id="48" name="Oval 47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pic>
        <p:nvPicPr>
          <p:cNvPr id="49" name="Picture 48" descr="dice1.png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79"/>
          <a:stretch/>
        </p:blipFill>
        <p:spPr>
          <a:xfrm>
            <a:off x="2067765" y="2963480"/>
            <a:ext cx="869157" cy="966007"/>
          </a:xfrm>
          <a:prstGeom prst="rect">
            <a:avLst/>
          </a:prstGeom>
        </p:spPr>
      </p:pic>
      <p:sp>
        <p:nvSpPr>
          <p:cNvPr id="50" name="Oval 49"/>
          <p:cNvSpPr>
            <a:spLocks noChangeAspect="1"/>
          </p:cNvSpPr>
          <p:nvPr/>
        </p:nvSpPr>
        <p:spPr bwMode="auto">
          <a:xfrm>
            <a:off x="3468493" y="3421063"/>
            <a:ext cx="582230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51" name="Straight Connector 50"/>
          <p:cNvCxnSpPr>
            <a:endCxn id="50" idx="6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Oval 46"/>
          <p:cNvSpPr>
            <a:spLocks noChangeAspect="1"/>
          </p:cNvSpPr>
          <p:nvPr/>
        </p:nvSpPr>
        <p:spPr bwMode="auto">
          <a:xfrm>
            <a:off x="1970040" y="2921861"/>
            <a:ext cx="1068073" cy="990604"/>
          </a:xfrm>
          <a:prstGeom prst="ellipse">
            <a:avLst/>
          </a:prstGeom>
          <a:noFill/>
          <a:ln w="38100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 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Numero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 40: Estate 2017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53" name="Rectangle 52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it-IT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Materiale aggiuntivo per l’articolo: </a:t>
            </a:r>
          </a:p>
          <a:p>
            <a:pPr marL="182880">
              <a:spcAft>
                <a:spcPts val="600"/>
              </a:spcAft>
            </a:pPr>
            <a:r>
              <a:rPr lang="en-US" sz="1200" kern="1200" dirty="0" err="1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09675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2457</Words>
  <Application>Microsoft Macintosh PowerPoint</Application>
  <PresentationFormat>Custom</PresentationFormat>
  <Paragraphs>265</Paragraphs>
  <Slides>27</Slides>
  <Notes>26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London School of Hygiene &amp; Tropical Medicine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Clare Wenham</dc:creator>
  <cp:lastModifiedBy>Jo Jo</cp:lastModifiedBy>
  <cp:revision>13</cp:revision>
  <dcterms:created xsi:type="dcterms:W3CDTF">2015-07-20T15:19:23Z</dcterms:created>
  <dcterms:modified xsi:type="dcterms:W3CDTF">2017-08-14T22:04:56Z</dcterms:modified>
</cp:coreProperties>
</file>