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18" d="100"/>
          <a:sy n="118" d="100"/>
        </p:scale>
        <p:origin x="224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5870" y="2086769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The Standing Disease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pic>
        <p:nvPicPr>
          <p:cNvPr id="3" name="Picture 2" descr="nsit_600.gi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204737" y="3397250"/>
            <a:ext cx="3556290" cy="24827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3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8020144" cy="11264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tx2"/>
                </a:solidFill>
                <a:latin typeface="Helvetica Neue"/>
                <a:cs typeface="Helvetica Neue"/>
              </a:rPr>
              <a:t>Definition: 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Average number of people an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infected person infects at the start of an epidemic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8020144" cy="11264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tx2"/>
                </a:solidFill>
                <a:latin typeface="Helvetica Neue"/>
                <a:cs typeface="Helvetica Neue"/>
              </a:rPr>
              <a:t>Definition: 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Average number of people an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infected person infects at the start of an epidemic</a:t>
            </a:r>
          </a:p>
        </p:txBody>
      </p:sp>
      <p:pic>
        <p:nvPicPr>
          <p:cNvPr id="13" name="Picture 12" descr="nsit_600.gi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002921" y="4562820"/>
            <a:ext cx="2318784" cy="16188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15999" y="4847709"/>
            <a:ext cx="160278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5000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=2</a:t>
            </a:r>
            <a:endParaRPr lang="en-US" sz="50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GB" sz="28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measures how quickly an epidemic will take off…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Cases </a:t>
            </a:r>
            <a:r>
              <a:rPr lang="en-GB" b="1" dirty="0">
                <a:latin typeface="Helvetica Neue"/>
                <a:ea typeface="Times New Roman" charset="0"/>
                <a:cs typeface="Helvetica Neue"/>
              </a:rPr>
              <a:t>decrease</a:t>
            </a: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GB" sz="28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measures how quickly an epidemic will take off…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Cases </a:t>
            </a:r>
            <a:r>
              <a:rPr lang="en-GB" b="1" dirty="0">
                <a:latin typeface="Helvetica Neue"/>
                <a:ea typeface="Times New Roman" charset="0"/>
                <a:cs typeface="Helvetica Neue"/>
              </a:rPr>
              <a:t>decrease</a:t>
            </a: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249924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Helvetica Neue Light"/>
              <a:cs typeface="Helvetica Neue Light"/>
            </a:endParaRPr>
          </a:p>
          <a:p>
            <a:pPr algn="ctr"/>
            <a:r>
              <a:rPr lang="en-US" sz="4000" dirty="0">
                <a:latin typeface="Helvetica Neue Light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cs typeface="Helvetica Neue Light"/>
              </a:rPr>
              <a:t>&gt; 1</a:t>
            </a:r>
          </a:p>
          <a:p>
            <a:pPr algn="ctr"/>
            <a:endParaRPr lang="en-US" dirty="0">
              <a:latin typeface="Helvetica Neue Light"/>
              <a:cs typeface="Helvetica Neue Light"/>
            </a:endParaRPr>
          </a:p>
          <a:p>
            <a:pPr algn="ctr"/>
            <a:r>
              <a:rPr lang="en-GB" dirty="0">
                <a:latin typeface="Helvetica Neue Light"/>
                <a:cs typeface="Helvetica Neue Light"/>
              </a:rPr>
              <a:t>Cases </a:t>
            </a:r>
            <a:r>
              <a:rPr lang="en-GB" b="1" dirty="0">
                <a:latin typeface="Helvetica Neue"/>
                <a:cs typeface="Helvetica Neue"/>
              </a:rPr>
              <a:t>increase</a:t>
            </a:r>
            <a:r>
              <a:rPr lang="en-GB" dirty="0">
                <a:latin typeface="Helvetica Neue Light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cs typeface="Helvetica Neue Light"/>
            </a:endParaRPr>
          </a:p>
          <a:p>
            <a:pPr algn="ctr"/>
            <a:endParaRPr lang="en-US" sz="2400" dirty="0">
              <a:latin typeface="Helvetica Neue Light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81"/>
          <p:cNvGrpSpPr>
            <a:grpSpLocks/>
          </p:cNvGrpSpPr>
          <p:nvPr/>
        </p:nvGrpSpPr>
        <p:grpSpPr bwMode="auto">
          <a:xfrm>
            <a:off x="6556633" y="5532950"/>
            <a:ext cx="2878119" cy="965200"/>
            <a:chOff x="4953000" y="5410200"/>
            <a:chExt cx="3733800" cy="1177925"/>
          </a:xfrm>
        </p:grpSpPr>
        <p:grpSp>
          <p:nvGrpSpPr>
            <p:cNvPr id="45" name="Group 108"/>
            <p:cNvGrpSpPr>
              <a:grpSpLocks noChangeAspect="1"/>
            </p:cNvGrpSpPr>
            <p:nvPr/>
          </p:nvGrpSpPr>
          <p:grpSpPr bwMode="auto">
            <a:xfrm>
              <a:off x="4953000" y="5562600"/>
              <a:ext cx="338138" cy="720725"/>
              <a:chOff x="609600" y="5486400"/>
              <a:chExt cx="609600" cy="1295400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115"/>
            <p:cNvGrpSpPr>
              <a:grpSpLocks noChangeAspect="1"/>
            </p:cNvGrpSpPr>
            <p:nvPr/>
          </p:nvGrpSpPr>
          <p:grpSpPr bwMode="auto">
            <a:xfrm>
              <a:off x="6324600" y="5867400"/>
              <a:ext cx="338138" cy="720725"/>
              <a:chOff x="609600" y="5486400"/>
              <a:chExt cx="609600" cy="12954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85" name="Oval 84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122"/>
            <p:cNvGrpSpPr>
              <a:grpSpLocks noChangeAspect="1"/>
            </p:cNvGrpSpPr>
            <p:nvPr/>
          </p:nvGrpSpPr>
          <p:grpSpPr bwMode="auto">
            <a:xfrm>
              <a:off x="6096000" y="5410200"/>
              <a:ext cx="338138" cy="720725"/>
              <a:chOff x="609600" y="54864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129"/>
            <p:cNvGrpSpPr>
              <a:grpSpLocks noChangeAspect="1"/>
            </p:cNvGrpSpPr>
            <p:nvPr/>
          </p:nvGrpSpPr>
          <p:grpSpPr bwMode="auto">
            <a:xfrm>
              <a:off x="8348663" y="5867400"/>
              <a:ext cx="338137" cy="720725"/>
              <a:chOff x="609600" y="5486400"/>
              <a:chExt cx="609600" cy="12954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36"/>
            <p:cNvGrpSpPr>
              <a:grpSpLocks noChangeAspect="1"/>
            </p:cNvGrpSpPr>
            <p:nvPr/>
          </p:nvGrpSpPr>
          <p:grpSpPr bwMode="auto">
            <a:xfrm>
              <a:off x="7586663" y="5486400"/>
              <a:ext cx="338137" cy="720725"/>
              <a:chOff x="609600" y="5486400"/>
              <a:chExt cx="609600" cy="12954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143"/>
            <p:cNvGrpSpPr>
              <a:grpSpLocks noChangeAspect="1"/>
            </p:cNvGrpSpPr>
            <p:nvPr/>
          </p:nvGrpSpPr>
          <p:grpSpPr bwMode="auto">
            <a:xfrm>
              <a:off x="7891463" y="5867400"/>
              <a:ext cx="338137" cy="720725"/>
              <a:chOff x="609600" y="5486400"/>
              <a:chExt cx="609600" cy="1295400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150"/>
            <p:cNvGrpSpPr>
              <a:grpSpLocks noChangeAspect="1"/>
            </p:cNvGrpSpPr>
            <p:nvPr/>
          </p:nvGrpSpPr>
          <p:grpSpPr bwMode="auto">
            <a:xfrm>
              <a:off x="8120063" y="5410200"/>
              <a:ext cx="338137" cy="720725"/>
              <a:chOff x="609600" y="5486400"/>
              <a:chExt cx="609600" cy="12954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67056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3340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102" name="TextBox 10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4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1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229" name="TextBox 22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30" name="Rectangle 229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67" name="Group 487"/>
          <p:cNvGrpSpPr>
            <a:grpSpLocks/>
          </p:cNvGrpSpPr>
          <p:nvPr/>
        </p:nvGrpSpPr>
        <p:grpSpPr bwMode="auto">
          <a:xfrm>
            <a:off x="7179469" y="228600"/>
            <a:ext cx="3200400" cy="6096000"/>
            <a:chOff x="5943600" y="228600"/>
            <a:chExt cx="3200400" cy="6096000"/>
          </a:xfrm>
        </p:grpSpPr>
        <p:grpSp>
          <p:nvGrpSpPr>
            <p:cNvPr id="68" name="Group 599"/>
            <p:cNvGrpSpPr>
              <a:grpSpLocks/>
            </p:cNvGrpSpPr>
            <p:nvPr/>
          </p:nvGrpSpPr>
          <p:grpSpPr bwMode="auto">
            <a:xfrm>
              <a:off x="6629400" y="381000"/>
              <a:ext cx="609600" cy="1295400"/>
              <a:chOff x="609600" y="5486400"/>
              <a:chExt cx="609600" cy="1295400"/>
            </a:xfrm>
          </p:grpSpPr>
          <p:sp>
            <p:nvSpPr>
              <p:cNvPr id="287" name="Rounded Rectangle 28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8" name="Oval 28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06"/>
            <p:cNvGrpSpPr>
              <a:grpSpLocks/>
            </p:cNvGrpSpPr>
            <p:nvPr/>
          </p:nvGrpSpPr>
          <p:grpSpPr bwMode="auto">
            <a:xfrm>
              <a:off x="6019800" y="533400"/>
              <a:ext cx="609600" cy="1295400"/>
              <a:chOff x="609600" y="5486400"/>
              <a:chExt cx="609600" cy="1295400"/>
            </a:xfrm>
          </p:grpSpPr>
          <p:sp>
            <p:nvSpPr>
              <p:cNvPr id="281" name="Rounded Rectangle 28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2" name="Oval 28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13"/>
            <p:cNvGrpSpPr>
              <a:grpSpLocks/>
            </p:cNvGrpSpPr>
            <p:nvPr/>
          </p:nvGrpSpPr>
          <p:grpSpPr bwMode="auto">
            <a:xfrm>
              <a:off x="6934200" y="914400"/>
              <a:ext cx="609600" cy="1295400"/>
              <a:chOff x="609600" y="5486400"/>
              <a:chExt cx="609600" cy="1295400"/>
            </a:xfrm>
          </p:grpSpPr>
          <p:sp>
            <p:nvSpPr>
              <p:cNvPr id="275" name="Rounded Rectangle 27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6" name="Oval 27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7" name="Straight Connector 27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620"/>
            <p:cNvGrpSpPr>
              <a:grpSpLocks/>
            </p:cNvGrpSpPr>
            <p:nvPr/>
          </p:nvGrpSpPr>
          <p:grpSpPr bwMode="auto">
            <a:xfrm>
              <a:off x="7162800" y="228600"/>
              <a:ext cx="609600" cy="1295400"/>
              <a:chOff x="609600" y="5486400"/>
              <a:chExt cx="609600" cy="1295400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0" name="Oval 26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1" name="Straight Connector 27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627"/>
            <p:cNvGrpSpPr>
              <a:grpSpLocks/>
            </p:cNvGrpSpPr>
            <p:nvPr/>
          </p:nvGrpSpPr>
          <p:grpSpPr bwMode="auto">
            <a:xfrm>
              <a:off x="6400800" y="1295400"/>
              <a:ext cx="609600" cy="1295400"/>
              <a:chOff x="609600" y="5486400"/>
              <a:chExt cx="609600" cy="1295400"/>
            </a:xfrm>
          </p:grpSpPr>
          <p:sp>
            <p:nvSpPr>
              <p:cNvPr id="263" name="Rounded Rectangle 26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64" name="Oval 26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65" name="Straight Connector 26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634"/>
            <p:cNvGrpSpPr>
              <a:grpSpLocks/>
            </p:cNvGrpSpPr>
            <p:nvPr/>
          </p:nvGrpSpPr>
          <p:grpSpPr bwMode="auto">
            <a:xfrm>
              <a:off x="5943600" y="1752600"/>
              <a:ext cx="609600" cy="1295400"/>
              <a:chOff x="609600" y="5486400"/>
              <a:chExt cx="609600" cy="1295400"/>
            </a:xfrm>
          </p:grpSpPr>
          <p:sp>
            <p:nvSpPr>
              <p:cNvPr id="257" name="Rounded Rectangle 25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8" name="Oval 25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9" name="Straight Connector 25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641"/>
            <p:cNvGrpSpPr>
              <a:grpSpLocks/>
            </p:cNvGrpSpPr>
            <p:nvPr/>
          </p:nvGrpSpPr>
          <p:grpSpPr bwMode="auto">
            <a:xfrm>
              <a:off x="6858000" y="2057400"/>
              <a:ext cx="609600" cy="1295400"/>
              <a:chOff x="609600" y="5486400"/>
              <a:chExt cx="609600" cy="1295400"/>
            </a:xfrm>
          </p:grpSpPr>
          <p:sp>
            <p:nvSpPr>
              <p:cNvPr id="251" name="Rounded Rectangle 25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2" name="Oval 25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648"/>
            <p:cNvGrpSpPr>
              <a:grpSpLocks/>
            </p:cNvGrpSpPr>
            <p:nvPr/>
          </p:nvGrpSpPr>
          <p:grpSpPr bwMode="auto">
            <a:xfrm>
              <a:off x="7543800" y="1295400"/>
              <a:ext cx="609600" cy="1295400"/>
              <a:chOff x="609600" y="5486400"/>
              <a:chExt cx="609600" cy="1295400"/>
            </a:xfrm>
          </p:grpSpPr>
          <p:sp>
            <p:nvSpPr>
              <p:cNvPr id="245" name="Rounded Rectangle 24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6" name="Oval 24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655"/>
            <p:cNvGrpSpPr>
              <a:grpSpLocks/>
            </p:cNvGrpSpPr>
            <p:nvPr/>
          </p:nvGrpSpPr>
          <p:grpSpPr bwMode="auto">
            <a:xfrm>
              <a:off x="7620000" y="228600"/>
              <a:ext cx="609600" cy="1295400"/>
              <a:chOff x="609600" y="5486400"/>
              <a:chExt cx="609600" cy="1295400"/>
            </a:xfrm>
          </p:grpSpPr>
          <p:sp>
            <p:nvSpPr>
              <p:cNvPr id="239" name="Rounded Rectangle 23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0" name="Oval 23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1" name="Straight Connector 24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662"/>
            <p:cNvGrpSpPr>
              <a:grpSpLocks/>
            </p:cNvGrpSpPr>
            <p:nvPr/>
          </p:nvGrpSpPr>
          <p:grpSpPr bwMode="auto">
            <a:xfrm>
              <a:off x="7315200" y="1524000"/>
              <a:ext cx="609600" cy="1295400"/>
              <a:chOff x="609600" y="5486400"/>
              <a:chExt cx="609600" cy="1295400"/>
            </a:xfrm>
          </p:grpSpPr>
          <p:sp>
            <p:nvSpPr>
              <p:cNvPr id="233" name="Rounded Rectangle 23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34" name="Oval 23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669"/>
            <p:cNvGrpSpPr>
              <a:grpSpLocks/>
            </p:cNvGrpSpPr>
            <p:nvPr/>
          </p:nvGrpSpPr>
          <p:grpSpPr bwMode="auto">
            <a:xfrm>
              <a:off x="7848600" y="2362200"/>
              <a:ext cx="609600" cy="1295400"/>
              <a:chOff x="609600" y="5486400"/>
              <a:chExt cx="609600" cy="1295400"/>
            </a:xfrm>
          </p:grpSpPr>
          <p:sp>
            <p:nvSpPr>
              <p:cNvPr id="227" name="Rounded Rectangle 22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8" name="Oval 22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9" name="Straight Connector 22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676"/>
            <p:cNvGrpSpPr>
              <a:grpSpLocks/>
            </p:cNvGrpSpPr>
            <p:nvPr/>
          </p:nvGrpSpPr>
          <p:grpSpPr bwMode="auto">
            <a:xfrm>
              <a:off x="8077200" y="1295400"/>
              <a:ext cx="609600" cy="1295400"/>
              <a:chOff x="609600" y="5486400"/>
              <a:chExt cx="609600" cy="1295400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2" name="Oval 22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683"/>
            <p:cNvGrpSpPr>
              <a:grpSpLocks/>
            </p:cNvGrpSpPr>
            <p:nvPr/>
          </p:nvGrpSpPr>
          <p:grpSpPr bwMode="auto">
            <a:xfrm>
              <a:off x="6629400" y="2971800"/>
              <a:ext cx="609600" cy="1295400"/>
              <a:chOff x="609600" y="5486400"/>
              <a:chExt cx="609600" cy="1295400"/>
            </a:xfrm>
          </p:grpSpPr>
          <p:sp>
            <p:nvSpPr>
              <p:cNvPr id="215" name="Rounded Rectangle 21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6" name="Oval 21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690"/>
            <p:cNvGrpSpPr>
              <a:grpSpLocks/>
            </p:cNvGrpSpPr>
            <p:nvPr/>
          </p:nvGrpSpPr>
          <p:grpSpPr bwMode="auto">
            <a:xfrm>
              <a:off x="6172200" y="2667000"/>
              <a:ext cx="609600" cy="1295400"/>
              <a:chOff x="609600" y="5486400"/>
              <a:chExt cx="609600" cy="1295400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0" name="Oval 20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697"/>
            <p:cNvGrpSpPr>
              <a:grpSpLocks/>
            </p:cNvGrpSpPr>
            <p:nvPr/>
          </p:nvGrpSpPr>
          <p:grpSpPr bwMode="auto">
            <a:xfrm>
              <a:off x="7315200" y="2895600"/>
              <a:ext cx="609600" cy="1295400"/>
              <a:chOff x="609600" y="5486400"/>
              <a:chExt cx="609600" cy="1295400"/>
            </a:xfrm>
          </p:grpSpPr>
          <p:sp>
            <p:nvSpPr>
              <p:cNvPr id="203" name="Rounded Rectangle 20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04" name="Oval 20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05" name="Straight Connector 20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704"/>
            <p:cNvGrpSpPr>
              <a:grpSpLocks/>
            </p:cNvGrpSpPr>
            <p:nvPr/>
          </p:nvGrpSpPr>
          <p:grpSpPr bwMode="auto">
            <a:xfrm>
              <a:off x="8153400" y="2971800"/>
              <a:ext cx="609600" cy="1295400"/>
              <a:chOff x="609600" y="5486400"/>
              <a:chExt cx="609600" cy="1295400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8" name="Oval 19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711"/>
            <p:cNvGrpSpPr>
              <a:grpSpLocks/>
            </p:cNvGrpSpPr>
            <p:nvPr/>
          </p:nvGrpSpPr>
          <p:grpSpPr bwMode="auto">
            <a:xfrm>
              <a:off x="8534400" y="1219200"/>
              <a:ext cx="609600" cy="1295400"/>
              <a:chOff x="609600" y="5486400"/>
              <a:chExt cx="609600" cy="1295400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2" name="Oval 19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718"/>
            <p:cNvGrpSpPr>
              <a:grpSpLocks/>
            </p:cNvGrpSpPr>
            <p:nvPr/>
          </p:nvGrpSpPr>
          <p:grpSpPr bwMode="auto">
            <a:xfrm>
              <a:off x="5943600" y="2971800"/>
              <a:ext cx="609600" cy="1295400"/>
              <a:chOff x="609600" y="5486400"/>
              <a:chExt cx="609600" cy="1295400"/>
            </a:xfrm>
          </p:grpSpPr>
          <p:sp>
            <p:nvSpPr>
              <p:cNvPr id="185" name="Rounded Rectangle 18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6" name="Oval 18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725"/>
            <p:cNvGrpSpPr>
              <a:grpSpLocks/>
            </p:cNvGrpSpPr>
            <p:nvPr/>
          </p:nvGrpSpPr>
          <p:grpSpPr bwMode="auto">
            <a:xfrm>
              <a:off x="8534400" y="3581400"/>
              <a:ext cx="609600" cy="1295400"/>
              <a:chOff x="609600" y="5486400"/>
              <a:chExt cx="609600" cy="1295400"/>
            </a:xfrm>
          </p:grpSpPr>
          <p:sp>
            <p:nvSpPr>
              <p:cNvPr id="179" name="Rounded Rectangle 17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0" name="Oval 17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732"/>
            <p:cNvGrpSpPr>
              <a:grpSpLocks/>
            </p:cNvGrpSpPr>
            <p:nvPr/>
          </p:nvGrpSpPr>
          <p:grpSpPr bwMode="auto">
            <a:xfrm>
              <a:off x="7162800" y="2667000"/>
              <a:ext cx="609600" cy="1295400"/>
              <a:chOff x="609600" y="5486400"/>
              <a:chExt cx="609600" cy="1295400"/>
            </a:xfrm>
          </p:grpSpPr>
          <p:sp>
            <p:nvSpPr>
              <p:cNvPr id="173" name="Rounded Rectangle 17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74" name="Oval 17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739"/>
            <p:cNvGrpSpPr>
              <a:grpSpLocks/>
            </p:cNvGrpSpPr>
            <p:nvPr/>
          </p:nvGrpSpPr>
          <p:grpSpPr bwMode="auto">
            <a:xfrm>
              <a:off x="6324600" y="3733800"/>
              <a:ext cx="609600" cy="1295400"/>
              <a:chOff x="609600" y="5486400"/>
              <a:chExt cx="609600" cy="1295400"/>
            </a:xfrm>
          </p:grpSpPr>
          <p:sp>
            <p:nvSpPr>
              <p:cNvPr id="167" name="Rounded Rectangle 16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8" name="Oval 16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746"/>
            <p:cNvGrpSpPr>
              <a:grpSpLocks/>
            </p:cNvGrpSpPr>
            <p:nvPr/>
          </p:nvGrpSpPr>
          <p:grpSpPr bwMode="auto">
            <a:xfrm>
              <a:off x="6858000" y="3810000"/>
              <a:ext cx="609600" cy="1295400"/>
              <a:chOff x="609600" y="5486400"/>
              <a:chExt cx="609600" cy="1295400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2" name="Oval 1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753"/>
            <p:cNvGrpSpPr>
              <a:grpSpLocks/>
            </p:cNvGrpSpPr>
            <p:nvPr/>
          </p:nvGrpSpPr>
          <p:grpSpPr bwMode="auto">
            <a:xfrm>
              <a:off x="6781800" y="4495800"/>
              <a:ext cx="609600" cy="1295400"/>
              <a:chOff x="609600" y="5486400"/>
              <a:chExt cx="609600" cy="1295400"/>
            </a:xfrm>
          </p:grpSpPr>
          <p:sp>
            <p:nvSpPr>
              <p:cNvPr id="155" name="Rounded Rectangle 1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6" name="Oval 1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760"/>
            <p:cNvGrpSpPr>
              <a:grpSpLocks/>
            </p:cNvGrpSpPr>
            <p:nvPr/>
          </p:nvGrpSpPr>
          <p:grpSpPr bwMode="auto">
            <a:xfrm>
              <a:off x="7543800" y="3810000"/>
              <a:ext cx="609600" cy="1295400"/>
              <a:chOff x="609600" y="5486400"/>
              <a:chExt cx="609600" cy="1295400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0" name="Oval 1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767"/>
            <p:cNvGrpSpPr>
              <a:grpSpLocks/>
            </p:cNvGrpSpPr>
            <p:nvPr/>
          </p:nvGrpSpPr>
          <p:grpSpPr bwMode="auto">
            <a:xfrm>
              <a:off x="8382000" y="2362200"/>
              <a:ext cx="609600" cy="1295400"/>
              <a:chOff x="609600" y="5486400"/>
              <a:chExt cx="609600" cy="1295400"/>
            </a:xfrm>
          </p:grpSpPr>
          <p:sp>
            <p:nvSpPr>
              <p:cNvPr id="143" name="Rounded Rectangle 1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774"/>
            <p:cNvGrpSpPr>
              <a:grpSpLocks/>
            </p:cNvGrpSpPr>
            <p:nvPr/>
          </p:nvGrpSpPr>
          <p:grpSpPr bwMode="auto">
            <a:xfrm>
              <a:off x="7239000" y="3962400"/>
              <a:ext cx="609600" cy="1295400"/>
              <a:chOff x="609600" y="5486400"/>
              <a:chExt cx="609600" cy="1295400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8" name="Oval 13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781"/>
            <p:cNvGrpSpPr>
              <a:grpSpLocks/>
            </p:cNvGrpSpPr>
            <p:nvPr/>
          </p:nvGrpSpPr>
          <p:grpSpPr bwMode="auto">
            <a:xfrm>
              <a:off x="7772400" y="4800600"/>
              <a:ext cx="609600" cy="1295400"/>
              <a:chOff x="609600" y="5486400"/>
              <a:chExt cx="609600" cy="1295400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2" name="Oval 13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788"/>
            <p:cNvGrpSpPr>
              <a:grpSpLocks/>
            </p:cNvGrpSpPr>
            <p:nvPr/>
          </p:nvGrpSpPr>
          <p:grpSpPr bwMode="auto">
            <a:xfrm>
              <a:off x="8001000" y="3733800"/>
              <a:ext cx="609600" cy="1295400"/>
              <a:chOff x="609600" y="5486400"/>
              <a:chExt cx="609600" cy="1295400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795"/>
            <p:cNvGrpSpPr>
              <a:grpSpLocks/>
            </p:cNvGrpSpPr>
            <p:nvPr/>
          </p:nvGrpSpPr>
          <p:grpSpPr bwMode="auto">
            <a:xfrm>
              <a:off x="6400800" y="5029200"/>
              <a:ext cx="609600" cy="1295400"/>
              <a:chOff x="609600" y="5486400"/>
              <a:chExt cx="609600" cy="1295400"/>
            </a:xfrm>
          </p:grpSpPr>
          <p:sp>
            <p:nvSpPr>
              <p:cNvPr id="119" name="Rounded Rectangle 11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0" name="Oval 11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802"/>
            <p:cNvGrpSpPr>
              <a:grpSpLocks/>
            </p:cNvGrpSpPr>
            <p:nvPr/>
          </p:nvGrpSpPr>
          <p:grpSpPr bwMode="auto">
            <a:xfrm>
              <a:off x="7391400" y="4953000"/>
              <a:ext cx="609600" cy="1295400"/>
              <a:chOff x="609600" y="5486400"/>
              <a:chExt cx="609600" cy="1295400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4" name="Oval 11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809"/>
            <p:cNvGrpSpPr>
              <a:grpSpLocks/>
            </p:cNvGrpSpPr>
            <p:nvPr/>
          </p:nvGrpSpPr>
          <p:grpSpPr bwMode="auto">
            <a:xfrm>
              <a:off x="8382000" y="4648200"/>
              <a:ext cx="609600" cy="1295400"/>
              <a:chOff x="609600" y="5486400"/>
              <a:chExt cx="609600" cy="129540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816"/>
            <p:cNvGrpSpPr>
              <a:grpSpLocks/>
            </p:cNvGrpSpPr>
            <p:nvPr/>
          </p:nvGrpSpPr>
          <p:grpSpPr bwMode="auto">
            <a:xfrm>
              <a:off x="8229600" y="304800"/>
              <a:ext cx="609600" cy="1295400"/>
              <a:chOff x="609600" y="5486400"/>
              <a:chExt cx="609600" cy="1295400"/>
            </a:xfrm>
          </p:grpSpPr>
          <p:sp>
            <p:nvSpPr>
              <p:cNvPr id="101" name="Rounded Rectangle 1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2" name="Oval 1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7543801" y="25908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32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465" name="TextBox 464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6" name="Rectangle 465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5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Picture 42" descr="glo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271" y="1168400"/>
            <a:ext cx="4318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6" name="Text Box 44"/>
          <p:cNvSpPr txBox="1">
            <a:spLocks noChangeArrowheads="1"/>
          </p:cNvSpPr>
          <p:nvPr/>
        </p:nvSpPr>
        <p:spPr bwMode="auto">
          <a:xfrm>
            <a:off x="6569870" y="2997201"/>
            <a:ext cx="24085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chemeClr val="bg1"/>
                </a:solidFill>
              </a:rPr>
              <a:t>33 steps!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67" name="Table 466"/>
          <p:cNvGraphicFramePr>
            <a:graphicFrameLocks noGrp="1"/>
          </p:cNvGraphicFramePr>
          <p:nvPr>
            <p:extLst/>
          </p:nvPr>
        </p:nvGraphicFramePr>
        <p:xfrm>
          <a:off x="1582652" y="363220"/>
          <a:ext cx="1606007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606007"/>
              </a:tblGrid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4,096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8,192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16,384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32,768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65,536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</a:tbl>
          </a:graphicData>
        </a:graphic>
      </p:graphicFrame>
      <p:graphicFrame>
        <p:nvGraphicFramePr>
          <p:cNvPr id="468" name="Table 467"/>
          <p:cNvGraphicFramePr>
            <a:graphicFrameLocks noGrp="1"/>
          </p:cNvGraphicFramePr>
          <p:nvPr>
            <p:extLst/>
          </p:nvPr>
        </p:nvGraphicFramePr>
        <p:xfrm>
          <a:off x="3503613" y="363220"/>
          <a:ext cx="2016224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016224"/>
              </a:tblGrid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131,072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262,144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524,288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1,048,576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2,097,152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4,194,304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8,388,608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16,777,216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33,554,432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67,108,864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134,217,728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268,435,456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536,870,912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1,073,741,824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2,147,483,648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4,294,967,296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8,589,934,592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847" y="2459335"/>
            <a:ext cx="65225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“Eyebrows were raised when the Centers for Disease Control’s model forecast 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77 trillion cases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if the epidemic went unchecked”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6705980" y="4662270"/>
            <a:ext cx="2924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– Ben Cooper, 2006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705</Words>
  <Application>Microsoft Macintosh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Calibri</vt:lpstr>
      <vt:lpstr>Calibri Light</vt:lpstr>
      <vt:lpstr>Helvetica</vt:lpstr>
      <vt:lpstr>Helvetica Neue</vt:lpstr>
      <vt:lpstr>Helvetica Neue Light</vt:lpstr>
      <vt:lpstr>ＭＳ Ｐゴシック</vt:lpstr>
      <vt:lpstr>Symbol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Hannah Voak</cp:lastModifiedBy>
  <cp:revision>8</cp:revision>
  <dcterms:created xsi:type="dcterms:W3CDTF">2015-07-20T15:19:23Z</dcterms:created>
  <dcterms:modified xsi:type="dcterms:W3CDTF">2017-05-23T13:04:03Z</dcterms:modified>
</cp:coreProperties>
</file>